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7" r:id="rId1"/>
  </p:sldMasterIdLst>
  <p:notesMasterIdLst>
    <p:notesMasterId r:id="rId29"/>
  </p:notesMasterIdLst>
  <p:handoutMasterIdLst>
    <p:handoutMasterId r:id="rId30"/>
  </p:handoutMasterIdLst>
  <p:sldIdLst>
    <p:sldId id="256" r:id="rId2"/>
    <p:sldId id="469" r:id="rId3"/>
    <p:sldId id="659" r:id="rId4"/>
    <p:sldId id="761" r:id="rId5"/>
    <p:sldId id="652" r:id="rId6"/>
    <p:sldId id="692" r:id="rId7"/>
    <p:sldId id="762" r:id="rId8"/>
    <p:sldId id="712" r:id="rId9"/>
    <p:sldId id="611" r:id="rId10"/>
    <p:sldId id="637" r:id="rId11"/>
    <p:sldId id="735" r:id="rId12"/>
    <p:sldId id="770" r:id="rId13"/>
    <p:sldId id="771" r:id="rId14"/>
    <p:sldId id="701" r:id="rId15"/>
    <p:sldId id="764" r:id="rId16"/>
    <p:sldId id="772" r:id="rId17"/>
    <p:sldId id="753" r:id="rId18"/>
    <p:sldId id="754" r:id="rId19"/>
    <p:sldId id="755" r:id="rId20"/>
    <p:sldId id="775" r:id="rId21"/>
    <p:sldId id="778" r:id="rId22"/>
    <p:sldId id="749" r:id="rId23"/>
    <p:sldId id="708" r:id="rId24"/>
    <p:sldId id="710" r:id="rId25"/>
    <p:sldId id="779" r:id="rId26"/>
    <p:sldId id="716" r:id="rId27"/>
    <p:sldId id="760" r:id="rId28"/>
  </p:sldIdLst>
  <p:sldSz cx="9144000" cy="6858000" type="screen4x3"/>
  <p:notesSz cx="6858000" cy="968692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굴림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굴림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굴림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굴림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굴림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ahoma" pitchFamily="34" charset="0"/>
        <a:ea typeface="굴림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ahoma" pitchFamily="34" charset="0"/>
        <a:ea typeface="굴림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ahoma" pitchFamily="34" charset="0"/>
        <a:ea typeface="굴림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ahoma" pitchFamily="34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6FFCC"/>
    <a:srgbClr val="008000"/>
    <a:srgbClr val="FF6600"/>
    <a:srgbClr val="FF00FF"/>
    <a:srgbClr val="FF9900"/>
    <a:srgbClr val="FF505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841" autoAdjust="0"/>
    <p:restoredTop sz="75523" autoAdjust="0"/>
  </p:normalViewPr>
  <p:slideViewPr>
    <p:cSldViewPr>
      <p:cViewPr varScale="1">
        <p:scale>
          <a:sx n="74" d="100"/>
          <a:sy n="74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6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>
            <a:lvl1pPr defTabSz="912813" eaLnBrk="1" latinLnBrk="1" hangingPunct="1">
              <a:defRPr kumimoji="1"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>
            <a:lvl1pPr algn="r" defTabSz="912813" eaLnBrk="1" latinLnBrk="1" hangingPunct="1">
              <a:defRPr kumimoji="1"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02738"/>
            <a:ext cx="29718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1" rIns="91202" bIns="45601" numCol="1" anchor="b" anchorCtr="0" compatLnSpc="1">
            <a:prstTxWarp prst="textNoShape">
              <a:avLst/>
            </a:prstTxWarp>
          </a:bodyPr>
          <a:lstStyle>
            <a:lvl1pPr defTabSz="912813" eaLnBrk="1" latinLnBrk="1" hangingPunct="1">
              <a:defRPr kumimoji="1"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02738"/>
            <a:ext cx="29718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1" rIns="91202" bIns="45601" numCol="1" anchor="b" anchorCtr="0" compatLnSpc="1">
            <a:prstTxWarp prst="textNoShape">
              <a:avLst/>
            </a:prstTxWarp>
          </a:bodyPr>
          <a:lstStyle>
            <a:lvl1pPr algn="r" defTabSz="912813" eaLnBrk="1" latinLnBrk="1" hangingPunct="1">
              <a:defRPr kumimoji="1"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206648E4-9D4E-4CED-B4E8-0EF23B0696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>
            <a:lvl1pPr defTabSz="912813" eaLnBrk="1" latinLnBrk="1" hangingPunct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>
            <a:lvl1pPr algn="r" defTabSz="912813" eaLnBrk="1" latinLnBrk="1" hangingPunct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7075"/>
            <a:ext cx="4843462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0575"/>
            <a:ext cx="5486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1" rIns="91202" bIns="45601" numCol="1" anchor="b" anchorCtr="0" compatLnSpc="1">
            <a:prstTxWarp prst="textNoShape">
              <a:avLst/>
            </a:prstTxWarp>
          </a:bodyPr>
          <a:lstStyle>
            <a:lvl1pPr defTabSz="912813" eaLnBrk="1" latinLnBrk="1" hangingPunct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2" tIns="45601" rIns="91202" bIns="45601" numCol="1" anchor="b" anchorCtr="0" compatLnSpc="1">
            <a:prstTxWarp prst="textNoShape">
              <a:avLst/>
            </a:prstTxWarp>
          </a:bodyPr>
          <a:lstStyle>
            <a:lvl1pPr algn="r" defTabSz="912813" eaLnBrk="1" latinLnBrk="1" hangingPunct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7BDC47E-4BEA-4D63-8100-630CE3E0A3B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E2337-5DB2-4E2A-9D52-DE5F2030631F}" type="slidenum">
              <a:rPr lang="en-US" altLang="ko-KR" smtClean="0">
                <a:latin typeface="굴림" charset="-127"/>
                <a:ea typeface="굴림" charset="-127"/>
              </a:rPr>
              <a:pPr/>
              <a:t>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81852-1FFD-44B2-B519-92B92D9C50B8}" type="slidenum">
              <a:rPr lang="en-US" altLang="ko-KR" smtClean="0">
                <a:latin typeface="굴림" charset="-127"/>
                <a:ea typeface="굴림" charset="-127"/>
              </a:rPr>
              <a:pPr/>
              <a:t>10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HY헤드라인M" pitchFamily="18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12813" eaLnBrk="1" latinLnBrk="1" hangingPunct="1"/>
            <a:fld id="{3B565DEF-8997-44E7-823F-C151C9690692}" type="slidenum">
              <a:rPr kumimoji="1" lang="en-US" altLang="ko-KR" sz="1200">
                <a:latin typeface="굴림" charset="-127"/>
              </a:rPr>
              <a:pPr algn="r" defTabSz="912813" eaLnBrk="1" latinLnBrk="1" hangingPunct="1"/>
              <a:t>12</a:t>
            </a:fld>
            <a:endParaRPr kumimoji="1" lang="en-US" altLang="ko-KR" sz="1200">
              <a:latin typeface="굴림" charset="-127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z="100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12813" eaLnBrk="1" latinLnBrk="1" hangingPunct="1"/>
            <a:fld id="{5A096313-F306-4CD0-BE40-9BF22536216D}" type="slidenum">
              <a:rPr kumimoji="1" lang="en-US" altLang="ko-KR" sz="1200">
                <a:latin typeface="굴림" charset="-127"/>
              </a:rPr>
              <a:pPr algn="r" defTabSz="912813" eaLnBrk="1" latinLnBrk="1" hangingPunct="1"/>
              <a:t>13</a:t>
            </a:fld>
            <a:endParaRPr kumimoji="1" lang="en-US" altLang="ko-KR" sz="1200">
              <a:latin typeface="굴림" charset="-127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88CAD-B198-47DE-849E-42F1F18439D0}" type="slidenum">
              <a:rPr lang="en-US" altLang="ko-KR" smtClean="0">
                <a:latin typeface="굴림" charset="-127"/>
                <a:ea typeface="굴림" charset="-127"/>
              </a:rPr>
              <a:pPr/>
              <a:t>14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ABB0C-C5AD-462D-8F0E-49723653263F}" type="slidenum">
              <a:rPr lang="en-US" altLang="ko-KR" smtClean="0">
                <a:latin typeface="굴림" charset="-127"/>
                <a:ea typeface="굴림" charset="-127"/>
              </a:rPr>
              <a:pPr/>
              <a:t>16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53892-418E-427A-A1F9-B7AF65BB5DC0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56268-2D16-43BF-B77A-8A051E985F5E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ED68F-F43B-4BA4-85A5-C90CDA0D5EDA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12EB3-A3C8-48C1-A2DA-DC978157CC77}" type="slidenum">
              <a:rPr lang="en-US" altLang="ko-KR" smtClean="0">
                <a:latin typeface="굴림" charset="-127"/>
                <a:ea typeface="굴림" charset="-127"/>
              </a:rPr>
              <a:pPr/>
              <a:t>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7F448-E86B-4D0D-96B5-7BE31533ECDD}" type="slidenum">
              <a:rPr lang="en-US" altLang="ko-KR" smtClean="0">
                <a:latin typeface="굴림" charset="-127"/>
                <a:ea typeface="굴림" charset="-127"/>
              </a:rPr>
              <a:pPr/>
              <a:t>20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DC47E-4BEA-4D63-8100-630CE3E0A3B6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BBAD2-D398-4C1A-976B-ED9AF09C4AD2}" type="slidenum">
              <a:rPr lang="en-US" altLang="ko-KR" smtClean="0">
                <a:latin typeface="굴림" charset="-127"/>
                <a:ea typeface="굴림" charset="-127"/>
              </a:rPr>
              <a:pPr/>
              <a:t>23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3B505-6AA3-40AB-9A1C-2D56E5DD7CA8}" type="slidenum">
              <a:rPr lang="en-US" altLang="ko-KR" smtClean="0">
                <a:latin typeface="굴림" charset="-127"/>
                <a:ea typeface="굴림" charset="-127"/>
              </a:rPr>
              <a:pPr/>
              <a:t>24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BF418-EB4E-42CD-A1BF-3E37825E5FB9}" type="slidenum">
              <a:rPr lang="en-US" altLang="ko-KR" smtClean="0">
                <a:latin typeface="굴림" charset="-127"/>
                <a:ea typeface="굴림" charset="-127"/>
              </a:rPr>
              <a:pPr/>
              <a:t>25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ADC23-51C0-4587-AB4A-B98068875255}" type="slidenum">
              <a:rPr lang="en-US" altLang="ko-KR" smtClean="0">
                <a:latin typeface="굴림" charset="-127"/>
                <a:ea typeface="굴림" charset="-127"/>
              </a:rPr>
              <a:pPr/>
              <a:t>26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12813" eaLnBrk="1" latinLnBrk="1" hangingPunct="1"/>
            <a:fld id="{E16F9305-7852-4F4C-975F-A1F199711747}" type="slidenum">
              <a:rPr kumimoji="1" lang="en-US" altLang="ko-KR" sz="1200">
                <a:latin typeface="굴림" charset="-127"/>
              </a:rPr>
              <a:pPr algn="r" defTabSz="912813" eaLnBrk="1" latinLnBrk="1" hangingPunct="1"/>
              <a:t>27</a:t>
            </a:fld>
            <a:endParaRPr kumimoji="1" lang="en-US" altLang="ko-KR" sz="1200">
              <a:latin typeface="굴림" charset="-127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55896-5F4C-4D07-BD6A-F6F064AB75F8}" type="slidenum">
              <a:rPr lang="en-US" altLang="ko-KR" smtClean="0">
                <a:latin typeface="굴림" charset="-127"/>
                <a:ea typeface="굴림" charset="-127"/>
              </a:rPr>
              <a:pPr/>
              <a:t>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z="100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4BF46-9F1D-475A-B01C-E8D5922D99E1}" type="slidenum">
              <a:rPr lang="ko-KR" altLang="en-US" smtClean="0">
                <a:latin typeface="굴림" charset="-127"/>
                <a:ea typeface="굴림" charset="-127"/>
              </a:rPr>
              <a:pPr/>
              <a:t>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1" rIns="91202" bIns="45601" anchor="b"/>
          <a:lstStyle/>
          <a:p>
            <a:pPr algn="r" defTabSz="912813" eaLnBrk="1" latinLnBrk="1" hangingPunct="1"/>
            <a:fld id="{1683E9A9-7F96-4F4F-8E7A-1F52EE81D169}" type="slidenum">
              <a:rPr kumimoji="1" lang="ko-KR" altLang="en-US" sz="1200">
                <a:latin typeface="굴림" charset="-127"/>
              </a:rPr>
              <a:pPr algn="r" defTabSz="912813" eaLnBrk="1" latinLnBrk="1" hangingPunct="1"/>
              <a:t>5</a:t>
            </a:fld>
            <a:endParaRPr kumimoji="1" lang="en-US" altLang="ko-KR" sz="1200">
              <a:latin typeface="굴림" charset="-127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25488"/>
            <a:ext cx="4845050" cy="36337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00575"/>
            <a:ext cx="5486400" cy="4360863"/>
          </a:xfrm>
          <a:noFill/>
          <a:ln/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B2C28-06B9-4EEA-B85E-6E698E5067CB}" type="slidenum">
              <a:rPr lang="en-US" altLang="ko-KR" smtClean="0">
                <a:latin typeface="굴림" charset="-127"/>
                <a:ea typeface="굴림" charset="-127"/>
              </a:rPr>
              <a:pPr/>
              <a:t>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0CC13-C8A3-4EA5-8009-C5BB62E14782}" type="slidenum">
              <a:rPr lang="en-US" altLang="ko-KR" smtClean="0">
                <a:latin typeface="굴림" charset="-127"/>
                <a:ea typeface="굴림" charset="-127"/>
              </a:rPr>
              <a:pPr/>
              <a:t>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mtClean="0">
              <a:latin typeface="굴림" charset="-127"/>
              <a:ea typeface="HY헤드라인M" pitchFamily="18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603750"/>
            <a:ext cx="5026025" cy="4356100"/>
          </a:xfrm>
          <a:noFill/>
          <a:ln/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8"/>
          <p:cNvGrpSpPr>
            <a:grpSpLocks/>
          </p:cNvGrpSpPr>
          <p:nvPr/>
        </p:nvGrpSpPr>
        <p:grpSpPr bwMode="auto">
          <a:xfrm>
            <a:off x="0" y="4933950"/>
            <a:ext cx="9144000" cy="1928813"/>
            <a:chOff x="0" y="4929198"/>
            <a:chExt cx="9144000" cy="1928803"/>
          </a:xfrm>
        </p:grpSpPr>
        <p:sp>
          <p:nvSpPr>
            <p:cNvPr id="5" name="자유형 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3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" name="자유형 5"/>
            <p:cNvSpPr>
              <a:spLocks/>
            </p:cNvSpPr>
            <p:nvPr userDrawn="1"/>
          </p:nvSpPr>
          <p:spPr bwMode="ltGray">
            <a:xfrm>
              <a:off x="0" y="5357821"/>
              <a:ext cx="9144000" cy="1500180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grpSp>
        <p:nvGrpSpPr>
          <p:cNvPr id="7" name="그룹 11"/>
          <p:cNvGrpSpPr>
            <a:grpSpLocks/>
          </p:cNvGrpSpPr>
          <p:nvPr/>
        </p:nvGrpSpPr>
        <p:grpSpPr bwMode="auto">
          <a:xfrm>
            <a:off x="71438" y="87313"/>
            <a:ext cx="1000125" cy="1036637"/>
            <a:chOff x="13317" y="34771"/>
            <a:chExt cx="1272534" cy="1310103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gray">
            <a:xfrm>
              <a:off x="356699" y="34771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gray">
            <a:xfrm>
              <a:off x="13317" y="726938"/>
              <a:ext cx="315104" cy="314987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0" name="자유형 9"/>
            <p:cNvSpPr>
              <a:spLocks/>
            </p:cNvSpPr>
            <p:nvPr userDrawn="1"/>
          </p:nvSpPr>
          <p:spPr bwMode="gray">
            <a:xfrm>
              <a:off x="17357" y="34771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1" name="자유형 10"/>
            <p:cNvSpPr>
              <a:spLocks/>
            </p:cNvSpPr>
            <p:nvPr userDrawn="1"/>
          </p:nvSpPr>
          <p:spPr bwMode="gray">
            <a:xfrm>
              <a:off x="970747" y="1029888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60739" y="375839"/>
              <a:ext cx="610008" cy="65404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309F-16FB-4BB0-9294-67546B2C9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8"/>
          <p:cNvGrpSpPr>
            <a:grpSpLocks/>
          </p:cNvGrpSpPr>
          <p:nvPr/>
        </p:nvGrpSpPr>
        <p:grpSpPr bwMode="auto">
          <a:xfrm>
            <a:off x="61913" y="50800"/>
            <a:ext cx="1000125" cy="1036638"/>
            <a:chOff x="13317" y="34771"/>
            <a:chExt cx="1272534" cy="1310103"/>
          </a:xfrm>
        </p:grpSpPr>
        <p:sp>
          <p:nvSpPr>
            <p:cNvPr id="5" name="자유형 4"/>
            <p:cNvSpPr>
              <a:spLocks/>
            </p:cNvSpPr>
            <p:nvPr userDrawn="1"/>
          </p:nvSpPr>
          <p:spPr bwMode="gray">
            <a:xfrm>
              <a:off x="356699" y="34771"/>
              <a:ext cx="315104" cy="314987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" name="자유형 5"/>
            <p:cNvSpPr>
              <a:spLocks/>
            </p:cNvSpPr>
            <p:nvPr userDrawn="1"/>
          </p:nvSpPr>
          <p:spPr bwMode="gray">
            <a:xfrm>
              <a:off x="13317" y="726939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7" name="자유형 6"/>
            <p:cNvSpPr>
              <a:spLocks/>
            </p:cNvSpPr>
            <p:nvPr userDrawn="1"/>
          </p:nvSpPr>
          <p:spPr bwMode="gray">
            <a:xfrm>
              <a:off x="17357" y="34771"/>
              <a:ext cx="315104" cy="314987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gray">
            <a:xfrm>
              <a:off x="970747" y="1029887"/>
              <a:ext cx="315104" cy="314987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gray">
            <a:xfrm>
              <a:off x="360739" y="375839"/>
              <a:ext cx="610008" cy="654048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724B3-AEBD-405D-AB82-5DD342CE3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8"/>
          <p:cNvGrpSpPr>
            <a:grpSpLocks/>
          </p:cNvGrpSpPr>
          <p:nvPr/>
        </p:nvGrpSpPr>
        <p:grpSpPr bwMode="auto">
          <a:xfrm>
            <a:off x="0" y="4929188"/>
            <a:ext cx="9144000" cy="1928812"/>
            <a:chOff x="0" y="4929198"/>
            <a:chExt cx="9144000" cy="1928803"/>
          </a:xfrm>
        </p:grpSpPr>
        <p:sp>
          <p:nvSpPr>
            <p:cNvPr id="5" name="자유형 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3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" name="자유형 5"/>
            <p:cNvSpPr>
              <a:spLocks/>
            </p:cNvSpPr>
            <p:nvPr userDrawn="1"/>
          </p:nvSpPr>
          <p:spPr bwMode="ltGray">
            <a:xfrm>
              <a:off x="0" y="5357821"/>
              <a:ext cx="9144000" cy="1500180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246E2-3CFD-4D92-9165-212116296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9DDE5-13CB-4078-B5E6-82DF9451A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7D9B-9C0B-40E1-8D54-D5328E24A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8"/>
          <p:cNvGrpSpPr>
            <a:grpSpLocks/>
          </p:cNvGrpSpPr>
          <p:nvPr/>
        </p:nvGrpSpPr>
        <p:grpSpPr bwMode="auto">
          <a:xfrm>
            <a:off x="0" y="4933950"/>
            <a:ext cx="9144000" cy="1928813"/>
            <a:chOff x="0" y="4929198"/>
            <a:chExt cx="9144000" cy="1928803"/>
          </a:xfrm>
        </p:grpSpPr>
        <p:sp>
          <p:nvSpPr>
            <p:cNvPr id="5" name="자유형 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3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" name="자유형 5"/>
            <p:cNvSpPr>
              <a:spLocks/>
            </p:cNvSpPr>
            <p:nvPr userDrawn="1"/>
          </p:nvSpPr>
          <p:spPr bwMode="ltGray">
            <a:xfrm>
              <a:off x="0" y="5357821"/>
              <a:ext cx="9144000" cy="1500180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grpSp>
        <p:nvGrpSpPr>
          <p:cNvPr id="7" name="그룹 11"/>
          <p:cNvGrpSpPr>
            <a:grpSpLocks/>
          </p:cNvGrpSpPr>
          <p:nvPr/>
        </p:nvGrpSpPr>
        <p:grpSpPr bwMode="auto">
          <a:xfrm>
            <a:off x="71438" y="106363"/>
            <a:ext cx="1000125" cy="1036637"/>
            <a:chOff x="13317" y="34771"/>
            <a:chExt cx="1272534" cy="1310103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gray">
            <a:xfrm>
              <a:off x="356699" y="34771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gray">
            <a:xfrm>
              <a:off x="13317" y="726938"/>
              <a:ext cx="315104" cy="314987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0" name="자유형 9"/>
            <p:cNvSpPr>
              <a:spLocks/>
            </p:cNvSpPr>
            <p:nvPr userDrawn="1"/>
          </p:nvSpPr>
          <p:spPr bwMode="gray">
            <a:xfrm>
              <a:off x="17357" y="34771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1" name="자유형 10"/>
            <p:cNvSpPr>
              <a:spLocks/>
            </p:cNvSpPr>
            <p:nvPr userDrawn="1"/>
          </p:nvSpPr>
          <p:spPr bwMode="gray">
            <a:xfrm>
              <a:off x="970747" y="1029888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60739" y="375839"/>
              <a:ext cx="610008" cy="65404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53649-FEA7-42D4-98FC-79E6427C6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8"/>
          <p:cNvGrpSpPr>
            <a:grpSpLocks/>
          </p:cNvGrpSpPr>
          <p:nvPr/>
        </p:nvGrpSpPr>
        <p:grpSpPr bwMode="auto">
          <a:xfrm>
            <a:off x="0" y="4929188"/>
            <a:ext cx="9144000" cy="1928812"/>
            <a:chOff x="0" y="4929198"/>
            <a:chExt cx="9144000" cy="1928803"/>
          </a:xfrm>
        </p:grpSpPr>
        <p:sp>
          <p:nvSpPr>
            <p:cNvPr id="5" name="자유형 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3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" name="자유형 5"/>
            <p:cNvSpPr>
              <a:spLocks/>
            </p:cNvSpPr>
            <p:nvPr userDrawn="1"/>
          </p:nvSpPr>
          <p:spPr bwMode="ltGray">
            <a:xfrm>
              <a:off x="0" y="5357821"/>
              <a:ext cx="9144000" cy="1500180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grpSp>
        <p:nvGrpSpPr>
          <p:cNvPr id="7" name="그룹 11"/>
          <p:cNvGrpSpPr>
            <a:grpSpLocks/>
          </p:cNvGrpSpPr>
          <p:nvPr/>
        </p:nvGrpSpPr>
        <p:grpSpPr bwMode="auto">
          <a:xfrm>
            <a:off x="142875" y="1857375"/>
            <a:ext cx="1000125" cy="1036638"/>
            <a:chOff x="13317" y="34771"/>
            <a:chExt cx="1272534" cy="1310103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gray">
            <a:xfrm>
              <a:off x="356699" y="34771"/>
              <a:ext cx="315104" cy="314987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gray">
            <a:xfrm>
              <a:off x="13317" y="726939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0" name="자유형 9"/>
            <p:cNvSpPr>
              <a:spLocks/>
            </p:cNvSpPr>
            <p:nvPr userDrawn="1"/>
          </p:nvSpPr>
          <p:spPr bwMode="gray">
            <a:xfrm>
              <a:off x="17357" y="34771"/>
              <a:ext cx="315104" cy="314987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1" name="자유형 10"/>
            <p:cNvSpPr>
              <a:spLocks/>
            </p:cNvSpPr>
            <p:nvPr userDrawn="1"/>
          </p:nvSpPr>
          <p:spPr bwMode="gray">
            <a:xfrm>
              <a:off x="970747" y="1029887"/>
              <a:ext cx="315104" cy="314987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60739" y="375839"/>
              <a:ext cx="610008" cy="654048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F3802-A8D9-41AA-BDE2-78BF79331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8"/>
          <p:cNvGrpSpPr>
            <a:grpSpLocks/>
          </p:cNvGrpSpPr>
          <p:nvPr/>
        </p:nvGrpSpPr>
        <p:grpSpPr bwMode="auto">
          <a:xfrm>
            <a:off x="71438" y="87313"/>
            <a:ext cx="1000125" cy="1036637"/>
            <a:chOff x="13317" y="34771"/>
            <a:chExt cx="1272534" cy="1310103"/>
          </a:xfrm>
        </p:grpSpPr>
        <p:sp>
          <p:nvSpPr>
            <p:cNvPr id="6" name="자유형 5"/>
            <p:cNvSpPr>
              <a:spLocks/>
            </p:cNvSpPr>
            <p:nvPr userDrawn="1"/>
          </p:nvSpPr>
          <p:spPr bwMode="gray">
            <a:xfrm>
              <a:off x="356699" y="34771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7" name="자유형 6"/>
            <p:cNvSpPr>
              <a:spLocks/>
            </p:cNvSpPr>
            <p:nvPr userDrawn="1"/>
          </p:nvSpPr>
          <p:spPr bwMode="gray">
            <a:xfrm>
              <a:off x="13317" y="726938"/>
              <a:ext cx="315104" cy="314987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gray">
            <a:xfrm>
              <a:off x="17357" y="34771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gray">
            <a:xfrm>
              <a:off x="970747" y="1029888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0" name="자유형 9"/>
            <p:cNvSpPr>
              <a:spLocks/>
            </p:cNvSpPr>
            <p:nvPr userDrawn="1"/>
          </p:nvSpPr>
          <p:spPr bwMode="gray">
            <a:xfrm>
              <a:off x="360739" y="375839"/>
              <a:ext cx="610008" cy="65404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grpSp>
        <p:nvGrpSpPr>
          <p:cNvPr id="11" name="그룹 14"/>
          <p:cNvGrpSpPr>
            <a:grpSpLocks/>
          </p:cNvGrpSpPr>
          <p:nvPr/>
        </p:nvGrpSpPr>
        <p:grpSpPr bwMode="auto">
          <a:xfrm>
            <a:off x="0" y="4933950"/>
            <a:ext cx="9144000" cy="192881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4929198"/>
              <a:ext cx="9144000" cy="1928803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ltGray">
            <a:xfrm>
              <a:off x="0" y="5357821"/>
              <a:ext cx="9144000" cy="1500180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530A-784A-4C26-BAA5-7B59EF805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8"/>
          <p:cNvGrpSpPr>
            <a:grpSpLocks/>
          </p:cNvGrpSpPr>
          <p:nvPr/>
        </p:nvGrpSpPr>
        <p:grpSpPr bwMode="auto">
          <a:xfrm>
            <a:off x="71438" y="71438"/>
            <a:ext cx="1000125" cy="1036637"/>
            <a:chOff x="13317" y="34771"/>
            <a:chExt cx="1272535" cy="1310104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gray">
            <a:xfrm>
              <a:off x="356699" y="34771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gray">
            <a:xfrm>
              <a:off x="13317" y="726939"/>
              <a:ext cx="315104" cy="314988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0" name="자유형 9"/>
            <p:cNvSpPr>
              <a:spLocks/>
            </p:cNvSpPr>
            <p:nvPr userDrawn="1"/>
          </p:nvSpPr>
          <p:spPr bwMode="gray">
            <a:xfrm>
              <a:off x="17357" y="34771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1" name="자유형 10"/>
            <p:cNvSpPr>
              <a:spLocks/>
            </p:cNvSpPr>
            <p:nvPr userDrawn="1"/>
          </p:nvSpPr>
          <p:spPr bwMode="gray">
            <a:xfrm>
              <a:off x="970748" y="1029889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60739" y="375840"/>
              <a:ext cx="610009" cy="65404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1F8C9-E288-40CA-9DE3-7327BBA83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8"/>
          <p:cNvGrpSpPr>
            <a:grpSpLocks/>
          </p:cNvGrpSpPr>
          <p:nvPr/>
        </p:nvGrpSpPr>
        <p:grpSpPr bwMode="auto">
          <a:xfrm>
            <a:off x="0" y="4929188"/>
            <a:ext cx="9144000" cy="1928812"/>
            <a:chOff x="0" y="4929198"/>
            <a:chExt cx="9144000" cy="1928803"/>
          </a:xfrm>
        </p:grpSpPr>
        <p:sp>
          <p:nvSpPr>
            <p:cNvPr id="4" name="자유형 3"/>
            <p:cNvSpPr>
              <a:spLocks/>
            </p:cNvSpPr>
            <p:nvPr userDrawn="1"/>
          </p:nvSpPr>
          <p:spPr bwMode="ltGray">
            <a:xfrm>
              <a:off x="0" y="4929198"/>
              <a:ext cx="9144000" cy="1928803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5" name="자유형 4"/>
            <p:cNvSpPr>
              <a:spLocks/>
            </p:cNvSpPr>
            <p:nvPr userDrawn="1"/>
          </p:nvSpPr>
          <p:spPr bwMode="ltGray">
            <a:xfrm>
              <a:off x="0" y="5357821"/>
              <a:ext cx="9144000" cy="1500180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grpSp>
        <p:nvGrpSpPr>
          <p:cNvPr id="6" name="그룹 11"/>
          <p:cNvGrpSpPr>
            <a:grpSpLocks/>
          </p:cNvGrpSpPr>
          <p:nvPr/>
        </p:nvGrpSpPr>
        <p:grpSpPr bwMode="auto">
          <a:xfrm>
            <a:off x="71438" y="106363"/>
            <a:ext cx="1000125" cy="1036637"/>
            <a:chOff x="13317" y="34771"/>
            <a:chExt cx="1272534" cy="1310103"/>
          </a:xfrm>
        </p:grpSpPr>
        <p:sp>
          <p:nvSpPr>
            <p:cNvPr id="7" name="자유형 6"/>
            <p:cNvSpPr>
              <a:spLocks/>
            </p:cNvSpPr>
            <p:nvPr userDrawn="1"/>
          </p:nvSpPr>
          <p:spPr bwMode="gray">
            <a:xfrm>
              <a:off x="356699" y="34771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gray">
            <a:xfrm>
              <a:off x="13317" y="726938"/>
              <a:ext cx="315104" cy="314987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gray">
            <a:xfrm>
              <a:off x="17357" y="34771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0" name="자유형 9"/>
            <p:cNvSpPr>
              <a:spLocks/>
            </p:cNvSpPr>
            <p:nvPr userDrawn="1"/>
          </p:nvSpPr>
          <p:spPr bwMode="gray">
            <a:xfrm>
              <a:off x="970747" y="1029888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1" name="자유형 10"/>
            <p:cNvSpPr>
              <a:spLocks/>
            </p:cNvSpPr>
            <p:nvPr userDrawn="1"/>
          </p:nvSpPr>
          <p:spPr bwMode="gray">
            <a:xfrm>
              <a:off x="360739" y="375839"/>
              <a:ext cx="610008" cy="65404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2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E558-03AA-4A46-85A6-94F00DDFD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0" y="4929188"/>
            <a:ext cx="9144000" cy="1928812"/>
            <a:chOff x="0" y="4929198"/>
            <a:chExt cx="9144000" cy="1928803"/>
          </a:xfrm>
        </p:grpSpPr>
        <p:sp>
          <p:nvSpPr>
            <p:cNvPr id="3" name="자유형 2"/>
            <p:cNvSpPr>
              <a:spLocks/>
            </p:cNvSpPr>
            <p:nvPr userDrawn="1"/>
          </p:nvSpPr>
          <p:spPr bwMode="ltGray">
            <a:xfrm>
              <a:off x="0" y="4929198"/>
              <a:ext cx="9144000" cy="1928803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4" name="자유형 3"/>
            <p:cNvSpPr>
              <a:spLocks/>
            </p:cNvSpPr>
            <p:nvPr userDrawn="1"/>
          </p:nvSpPr>
          <p:spPr bwMode="ltGray">
            <a:xfrm>
              <a:off x="0" y="5357821"/>
              <a:ext cx="9144000" cy="1500180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grpSp>
        <p:nvGrpSpPr>
          <p:cNvPr id="5" name="그룹 11"/>
          <p:cNvGrpSpPr>
            <a:grpSpLocks/>
          </p:cNvGrpSpPr>
          <p:nvPr/>
        </p:nvGrpSpPr>
        <p:grpSpPr bwMode="auto">
          <a:xfrm>
            <a:off x="71438" y="87313"/>
            <a:ext cx="1000125" cy="1036637"/>
            <a:chOff x="13317" y="34771"/>
            <a:chExt cx="1272534" cy="1310103"/>
          </a:xfrm>
        </p:grpSpPr>
        <p:sp>
          <p:nvSpPr>
            <p:cNvPr id="6" name="자유형 5"/>
            <p:cNvSpPr>
              <a:spLocks/>
            </p:cNvSpPr>
            <p:nvPr userDrawn="1"/>
          </p:nvSpPr>
          <p:spPr bwMode="gray">
            <a:xfrm>
              <a:off x="356699" y="34771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7" name="자유형 6"/>
            <p:cNvSpPr>
              <a:spLocks/>
            </p:cNvSpPr>
            <p:nvPr userDrawn="1"/>
          </p:nvSpPr>
          <p:spPr bwMode="gray">
            <a:xfrm>
              <a:off x="13317" y="726938"/>
              <a:ext cx="315104" cy="314987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gray">
            <a:xfrm>
              <a:off x="17357" y="34771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gray">
            <a:xfrm>
              <a:off x="970747" y="1029888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0" name="자유형 9"/>
            <p:cNvSpPr>
              <a:spLocks/>
            </p:cNvSpPr>
            <p:nvPr userDrawn="1"/>
          </p:nvSpPr>
          <p:spPr bwMode="gray">
            <a:xfrm>
              <a:off x="360739" y="375839"/>
              <a:ext cx="610008" cy="65404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11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FD4A2-E7CC-47F2-A57C-BE3BB187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>
            <a:spLocks/>
          </p:cNvSpPr>
          <p:nvPr/>
        </p:nvSpPr>
        <p:spPr bwMode="gray">
          <a:xfrm>
            <a:off x="341313" y="106363"/>
            <a:ext cx="247650" cy="24923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6" name="자유형 5"/>
          <p:cNvSpPr>
            <a:spLocks/>
          </p:cNvSpPr>
          <p:nvPr/>
        </p:nvSpPr>
        <p:spPr bwMode="gray">
          <a:xfrm>
            <a:off x="71438" y="654050"/>
            <a:ext cx="247650" cy="249238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7" name="자유형 6"/>
          <p:cNvSpPr>
            <a:spLocks/>
          </p:cNvSpPr>
          <p:nvPr/>
        </p:nvSpPr>
        <p:spPr bwMode="gray">
          <a:xfrm>
            <a:off x="74613" y="106363"/>
            <a:ext cx="247650" cy="24923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gray">
          <a:xfrm>
            <a:off x="823913" y="893763"/>
            <a:ext cx="247650" cy="24923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9" name="자유형 8"/>
          <p:cNvSpPr>
            <a:spLocks/>
          </p:cNvSpPr>
          <p:nvPr/>
        </p:nvSpPr>
        <p:spPr bwMode="gray">
          <a:xfrm>
            <a:off x="344488" y="376238"/>
            <a:ext cx="479425" cy="517525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096A-2522-4397-BDD6-3418C3753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 rot="21422455">
            <a:off x="609600" y="1000125"/>
            <a:ext cx="4000500" cy="4857750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grpSp>
        <p:nvGrpSpPr>
          <p:cNvPr id="6" name="그룹 9"/>
          <p:cNvGrpSpPr>
            <a:grpSpLocks/>
          </p:cNvGrpSpPr>
          <p:nvPr/>
        </p:nvGrpSpPr>
        <p:grpSpPr bwMode="auto">
          <a:xfrm>
            <a:off x="8116888" y="46038"/>
            <a:ext cx="1000125" cy="1036637"/>
            <a:chOff x="13317" y="34771"/>
            <a:chExt cx="1272534" cy="1310103"/>
          </a:xfrm>
        </p:grpSpPr>
        <p:sp>
          <p:nvSpPr>
            <p:cNvPr id="7" name="자유형 6"/>
            <p:cNvSpPr>
              <a:spLocks/>
            </p:cNvSpPr>
            <p:nvPr userDrawn="1"/>
          </p:nvSpPr>
          <p:spPr bwMode="gray">
            <a:xfrm>
              <a:off x="356699" y="34771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gray">
            <a:xfrm>
              <a:off x="13317" y="726938"/>
              <a:ext cx="315104" cy="314987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0" name="자유형 9"/>
            <p:cNvSpPr>
              <a:spLocks/>
            </p:cNvSpPr>
            <p:nvPr userDrawn="1"/>
          </p:nvSpPr>
          <p:spPr bwMode="gray">
            <a:xfrm>
              <a:off x="17357" y="34771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1" name="자유형 10"/>
            <p:cNvSpPr>
              <a:spLocks/>
            </p:cNvSpPr>
            <p:nvPr userDrawn="1"/>
          </p:nvSpPr>
          <p:spPr bwMode="gray">
            <a:xfrm>
              <a:off x="970747" y="1029888"/>
              <a:ext cx="315104" cy="314986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60739" y="375839"/>
              <a:ext cx="610008" cy="65404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/>
          </a:p>
        </p:txBody>
      </p:sp>
      <p:sp>
        <p:nvSpPr>
          <p:cNvPr id="13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7DE3-6A1D-4752-84C2-11D628878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307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  <a:ea typeface="굴림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  <a:ea typeface="굴림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  <a:ea typeface="굴림" pitchFamily="50" charset="-127"/>
              </a:defRPr>
            </a:lvl1pPr>
          </a:lstStyle>
          <a:p>
            <a:pPr>
              <a:defRPr/>
            </a:pPr>
            <a:fld id="{F22505F0-7C2A-46AB-BACB-5E83E620B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596" r:id="rId1"/>
    <p:sldLayoutId id="2147485597" r:id="rId2"/>
    <p:sldLayoutId id="2147485598" r:id="rId3"/>
    <p:sldLayoutId id="2147485599" r:id="rId4"/>
    <p:sldLayoutId id="2147485600" r:id="rId5"/>
    <p:sldLayoutId id="2147485601" r:id="rId6"/>
    <p:sldLayoutId id="2147485602" r:id="rId7"/>
    <p:sldLayoutId id="2147485603" r:id="rId8"/>
    <p:sldLayoutId id="2147485604" r:id="rId9"/>
    <p:sldLayoutId id="2147485605" r:id="rId10"/>
    <p:sldLayoutId id="2147485606" r:id="rId11"/>
    <p:sldLayoutId id="2147485594" r:id="rId12"/>
    <p:sldLayoutId id="2147485595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b="1" kern="1200" spc="50" dirty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itchFamily="18" charset="0"/>
          <a:ea typeface="HY견명조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itchFamily="18" charset="0"/>
          <a:ea typeface="HY견명조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itchFamily="18" charset="0"/>
          <a:ea typeface="HY견명조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itchFamily="18" charset="0"/>
          <a:ea typeface="HY견명조" pitchFamily="18" charset="-127"/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²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4FADD1"/>
        </a:buClr>
        <a:buSzPct val="85000"/>
        <a:buFont typeface="Wingdings" pitchFamily="2" charset="2"/>
        <a:buChar char="u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85B692"/>
        </a:buClr>
        <a:buSzPct val="80000"/>
        <a:buFont typeface="Wingdings" pitchFamily="2" charset="2"/>
        <a:buChar char="u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6B94E2"/>
        </a:buClr>
        <a:buSzPct val="75000"/>
        <a:buFont typeface="Wingdings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819BAB"/>
        </a:buClr>
        <a:buSzPct val="70000"/>
        <a:buFont typeface="Wingdings" pitchFamily="2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6" descr="fishbell-PIC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3890963"/>
            <a:ext cx="6400800" cy="17526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ko-K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Chang </a:t>
            </a:r>
            <a:r>
              <a:rPr lang="en-US" altLang="ko-K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Ik</a:t>
            </a:r>
            <a:r>
              <a:rPr lang="en-US" altLang="ko-K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 Zhang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ko-KR" sz="2400" dirty="0" smtClean="0">
              <a:solidFill>
                <a:schemeClr val="tx1"/>
              </a:solidFill>
              <a:ea typeface="굴림" pitchFamily="50" charset="-127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ko-KR" sz="2400" dirty="0" err="1" smtClean="0">
                <a:solidFill>
                  <a:schemeClr val="tx1"/>
                </a:solidFill>
                <a:ea typeface="굴림" pitchFamily="50" charset="-127"/>
              </a:rPr>
              <a:t>Pukyong</a:t>
            </a:r>
            <a:r>
              <a:rPr lang="en-US" altLang="ko-KR" sz="2400" dirty="0" smtClean="0">
                <a:solidFill>
                  <a:schemeClr val="tx1"/>
                </a:solidFill>
                <a:ea typeface="굴림" pitchFamily="50" charset="-127"/>
              </a:rPr>
              <a:t> National University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8143900" cy="1823576"/>
          </a:xfrm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4500"/>
              </a:lnSpc>
              <a:spcAft>
                <a:spcPts val="0"/>
              </a:spcAft>
              <a:defRPr/>
            </a:pPr>
            <a:r>
              <a:rPr lang="en-US" altLang="ko-KR" sz="3200" smtClean="0">
                <a:solidFill>
                  <a:schemeClr val="bg1"/>
                </a:solidFill>
                <a:effectLst/>
                <a:latin typeface="+mn-lt"/>
                <a:ea typeface="굴림" pitchFamily="50" charset="-127"/>
              </a:rPr>
              <a:t>An integrated ecosystem-based approach for assessing and forecasting impacts of fisheries </a:t>
            </a:r>
            <a:endParaRPr lang="en-US" altLang="ko-KR" sz="3200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굴림" pitchFamily="50" charset="-127"/>
            </a:endParaRPr>
          </a:p>
        </p:txBody>
      </p:sp>
      <p:pic>
        <p:nvPicPr>
          <p:cNvPr id="15365" name="Picture 4" descr="학교마크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4714875"/>
            <a:ext cx="838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직사각형 4"/>
          <p:cNvSpPr>
            <a:spLocks noChangeArrowheads="1"/>
          </p:cNvSpPr>
          <p:nvPr/>
        </p:nvSpPr>
        <p:spPr bwMode="auto">
          <a:xfrm>
            <a:off x="3714750" y="6143625"/>
            <a:ext cx="542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ko-KR" i="1"/>
              <a:t>2</a:t>
            </a:r>
            <a:r>
              <a:rPr lang="en-US" altLang="ko-KR" i="1" baseline="30000"/>
              <a:t>nd</a:t>
            </a:r>
            <a:r>
              <a:rPr lang="en-US" altLang="ko-KR" i="1"/>
              <a:t> YSRSC, Xiamen, China, February 25, 2010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14375" y="1643063"/>
            <a:ext cx="79295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400">
                <a:ea typeface="HY헤드라인M" pitchFamily="18" charset="-127"/>
              </a:rPr>
              <a:t>Numerous studies on ecosystem indicators carried out</a:t>
            </a:r>
          </a:p>
          <a:p>
            <a:pPr marL="342900" indent="-342900" algn="just" eaLnBrk="1" hangingPunct="1">
              <a:buClr>
                <a:schemeClr val="folHlink"/>
              </a:buClr>
              <a:buSzPct val="60000"/>
            </a:pPr>
            <a:r>
              <a:rPr lang="en-US" altLang="ko-KR" sz="2400">
                <a:ea typeface="HY헤드라인M" pitchFamily="18" charset="-127"/>
              </a:rPr>
              <a:t>     (Fulton et al. 2004; Jennings 2005; Kruse et al. 2006)</a:t>
            </a:r>
          </a:p>
          <a:p>
            <a:pPr marL="342900" indent="-342900" algn="just" eaLnBrk="1" hangingPunct="1">
              <a:buClr>
                <a:schemeClr val="folHlink"/>
              </a:buClr>
              <a:buSzPct val="60000"/>
            </a:pPr>
            <a:endParaRPr lang="en-US" altLang="ko-KR" sz="2400">
              <a:ea typeface="HY헤드라인M" pitchFamily="18" charset="-127"/>
            </a:endParaRPr>
          </a:p>
          <a:p>
            <a:pPr marL="342900" indent="-342900" algn="just" eaLnBrk="1" hangingPunct="1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400">
                <a:ea typeface="HY헤드라인M" pitchFamily="18" charset="-127"/>
              </a:rPr>
              <a:t>However, few approaches exist, synthesizing indicators to obtain an integrated assessment (ERAEF by Australia, MSC’s FAM, EBFA by Korea) </a:t>
            </a:r>
          </a:p>
          <a:p>
            <a:pPr marL="342900" indent="-342900" algn="just" eaLnBrk="1" hangingPunct="1">
              <a:buClr>
                <a:schemeClr val="folHlink"/>
              </a:buClr>
              <a:buSzPct val="60000"/>
            </a:pPr>
            <a:endParaRPr lang="en-US" altLang="ko-KR" sz="2400">
              <a:ea typeface="HY헤드라인M" pitchFamily="18" charset="-127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857224" y="208642"/>
            <a:ext cx="7821637" cy="1077218"/>
          </a:xfr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2800">
                <a:ea typeface="굴림" pitchFamily="50" charset="-127"/>
              </a:rPr>
              <a:t>  </a:t>
            </a:r>
            <a:r>
              <a:rPr lang="en-US" altLang="ko-KR" sz="3200">
                <a:ea typeface="굴림" pitchFamily="50" charset="-127"/>
              </a:rPr>
              <a:t>Ecosystem-based fisheries assessment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" descr="사본 -논문.bmp"/>
          <p:cNvPicPr>
            <a:picLocks noChangeAspect="1"/>
          </p:cNvPicPr>
          <p:nvPr/>
        </p:nvPicPr>
        <p:blipFill>
          <a:blip r:embed="rId3" cstate="print"/>
          <a:srcRect r="919" b="37955"/>
          <a:stretch>
            <a:fillRect/>
          </a:stretch>
        </p:blipFill>
        <p:spPr bwMode="auto">
          <a:xfrm>
            <a:off x="441325" y="0"/>
            <a:ext cx="8345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그룹 6"/>
          <p:cNvGrpSpPr>
            <a:grpSpLocks/>
          </p:cNvGrpSpPr>
          <p:nvPr/>
        </p:nvGrpSpPr>
        <p:grpSpPr bwMode="auto">
          <a:xfrm>
            <a:off x="1084263" y="1428750"/>
            <a:ext cx="7273925" cy="3486659"/>
            <a:chOff x="1084263" y="1428750"/>
            <a:chExt cx="7273925" cy="3494303"/>
          </a:xfrm>
        </p:grpSpPr>
        <p:graphicFrame>
          <p:nvGraphicFramePr>
            <p:cNvPr id="4" name="Group 158"/>
            <p:cNvGraphicFramePr>
              <a:graphicFrameLocks/>
            </p:cNvGraphicFramePr>
            <p:nvPr/>
          </p:nvGraphicFramePr>
          <p:xfrm>
            <a:off x="1084263" y="1428750"/>
            <a:ext cx="7273925" cy="3494303"/>
          </p:xfrm>
          <a:graphic>
            <a:graphicData uri="http://schemas.openxmlformats.org/drawingml/2006/table">
              <a:tbl>
                <a:tblPr/>
                <a:tblGrid>
                  <a:gridCol w="1441450"/>
                  <a:gridCol w="3527425"/>
                  <a:gridCol w="2305050"/>
                </a:tblGrid>
                <a:tr h="90805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1" lang="en-US" altLang="ko-KR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99"/>
                            </a:solidFill>
                            <a:effectLst/>
                            <a:latin typeface="Comic Sans MS" pitchFamily="66" charset="0"/>
                            <a:ea typeface="굴림" pitchFamily="50" charset="-127"/>
                          </a:rPr>
                          <a:t>Tier</a:t>
                        </a:r>
                      </a:p>
                    </a:txBody>
                    <a:tcPr marL="90000" marR="90000" marT="46800" marB="46800" anchor="ctr" horzOverflow="overflow">
                      <a:lnL w="381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1" lang="en-US" altLang="ko-KR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FF99"/>
                            </a:solidFill>
                            <a:effectLst/>
                            <a:latin typeface="Comic Sans MS" pitchFamily="66" charset="0"/>
                            <a:ea typeface="굴림" pitchFamily="50" charset="-127"/>
                          </a:rPr>
                          <a:t>Method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cap="flat">
                        <a:noFill/>
                      </a:lnR>
                      <a:lnT w="381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1" lang="en-US" altLang="ko-KR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FF99"/>
                            </a:solidFill>
                            <a:effectLst/>
                            <a:latin typeface="Comic Sans MS" pitchFamily="66" charset="0"/>
                            <a:ea typeface="굴림" pitchFamily="50" charset="-127"/>
                          </a:rPr>
                          <a:t>Level of information</a:t>
                        </a:r>
                      </a:p>
                    </a:txBody>
                    <a:tcPr marL="90000" marR="90000" marT="46800" marB="46800" anchor="ctr" horzOverflow="overflow">
                      <a:lnL cap="flat">
                        <a:noFill/>
                      </a:lnL>
                      <a:lnR w="381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12414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Wingdings" pitchFamily="2" charset="2"/>
                          <a:buNone/>
                          <a:tabLst/>
                        </a:pPr>
                        <a:endParaRPr kumimoji="1" lang="en-US" altLang="ko-K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endParaRPr>
                      </a:p>
                    </a:txBody>
                    <a:tcPr marL="90000" marR="90000" marT="46800" marB="46800" anchor="ctr" horzOverflow="overflow">
                      <a:lnL w="381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1" lang="en-US" altLang="ko-KR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FF99"/>
                            </a:solidFill>
                            <a:effectLst/>
                            <a:latin typeface="Comic Sans MS" pitchFamily="66" charset="0"/>
                            <a:ea typeface="굴림" pitchFamily="50" charset="-127"/>
                          </a:rPr>
                          <a:t>Quantitative analysis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cap="flat">
                        <a:noFill/>
                      </a:lnR>
                      <a:lnT w="127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1" lang="en-US" altLang="ko-KR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FF99"/>
                            </a:solidFill>
                            <a:effectLst/>
                            <a:latin typeface="Comic Sans MS" pitchFamily="66" charset="0"/>
                            <a:ea typeface="굴림" pitchFamily="50" charset="-127"/>
                          </a:rPr>
                          <a:t>High</a:t>
                        </a:r>
                      </a:p>
                    </a:txBody>
                    <a:tcPr marL="90000" marR="90000" marT="46800" marB="46800" anchor="ctr" horzOverflow="overflow">
                      <a:lnL cap="flat">
                        <a:noFill/>
                      </a:lnL>
                      <a:lnR w="381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12414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Wingdings" pitchFamily="2" charset="2"/>
                          <a:buNone/>
                          <a:tabLst/>
                        </a:pPr>
                        <a:endParaRPr kumimoji="1" lang="en-US" altLang="ko-K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omic Sans MS" pitchFamily="66" charset="0"/>
                          <a:ea typeface="굴림" pitchFamily="50" charset="-127"/>
                        </a:endParaRPr>
                      </a:p>
                    </a:txBody>
                    <a:tcPr marL="90000" marR="90000" marT="46800" marB="46800" anchor="ctr" horzOverflow="overflow">
                      <a:lnL w="381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cap="flat">
                        <a:noFill/>
                      </a:lnT>
                      <a:lnB w="381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7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1" lang="en-US" altLang="ko-KR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FF99"/>
                            </a:solidFill>
                            <a:effectLst/>
                            <a:latin typeface="Comic Sans MS" pitchFamily="66" charset="0"/>
                            <a:ea typeface="굴림" pitchFamily="50" charset="-127"/>
                          </a:rPr>
                          <a:t>Semi-quantitative or Qualitative Analysis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cap="flat">
                        <a:noFill/>
                      </a:lnR>
                      <a:lnT cap="flat">
                        <a:noFill/>
                      </a:lnT>
                      <a:lnB w="381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1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1" lang="en-US" altLang="ko-KR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FF99"/>
                            </a:solidFill>
                            <a:effectLst/>
                            <a:latin typeface="Comic Sans MS" pitchFamily="66" charset="0"/>
                            <a:ea typeface="굴림" pitchFamily="50" charset="-127"/>
                          </a:rPr>
                          <a:t>Low</a:t>
                        </a:r>
                      </a:p>
                    </a:txBody>
                    <a:tcPr marL="90000" marR="90000" marT="46800" marB="46800" anchor="ctr" horzOverflow="overflow">
                      <a:lnL cap="flat">
                        <a:noFill/>
                      </a:lnL>
                      <a:lnR w="381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cap="flat">
                        <a:noFill/>
                      </a:lnT>
                      <a:lnB w="38100" cap="flat" cmpd="sng" algn="ctr">
                        <a:solidFill>
                          <a:srgbClr val="66FFCC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pic>
          <p:nvPicPr>
            <p:cNvPr id="27653" name="Picture 163" descr="MCj028171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4313" y="3847219"/>
              <a:ext cx="492125" cy="1010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164" descr="MCj0281718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17650" y="2552712"/>
              <a:ext cx="460375" cy="969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642942" y="285728"/>
            <a:ext cx="8501090" cy="646331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ko-KR" sz="360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EBFA:  2 tier assessment system</a:t>
            </a:r>
            <a:endParaRPr lang="ko-KR" altLang="en-US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7"/>
          <p:cNvSpPr>
            <a:spLocks noChangeArrowheads="1"/>
          </p:cNvSpPr>
          <p:nvPr/>
        </p:nvSpPr>
        <p:spPr bwMode="auto">
          <a:xfrm>
            <a:off x="2852738" y="2508250"/>
            <a:ext cx="3136900" cy="3149600"/>
          </a:xfrm>
          <a:prstGeom prst="rect">
            <a:avLst/>
          </a:prstGeom>
          <a:noFill/>
          <a:ln w="50800">
            <a:solidFill>
              <a:srgbClr val="969696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9699" name="Group 10"/>
          <p:cNvGrpSpPr>
            <a:grpSpLocks/>
          </p:cNvGrpSpPr>
          <p:nvPr/>
        </p:nvGrpSpPr>
        <p:grpSpPr bwMode="auto">
          <a:xfrm>
            <a:off x="1989138" y="1441450"/>
            <a:ext cx="2006600" cy="2006600"/>
            <a:chOff x="2168" y="832"/>
            <a:chExt cx="1264" cy="1264"/>
          </a:xfrm>
        </p:grpSpPr>
        <p:sp>
          <p:nvSpPr>
            <p:cNvPr id="68637" name="Oval 7"/>
            <p:cNvSpPr>
              <a:spLocks noChangeArrowheads="1"/>
            </p:cNvSpPr>
            <p:nvPr/>
          </p:nvSpPr>
          <p:spPr bwMode="auto">
            <a:xfrm>
              <a:off x="2168" y="880"/>
              <a:ext cx="1160" cy="1216"/>
            </a:xfrm>
            <a:prstGeom prst="ellipse">
              <a:avLst/>
            </a:prstGeom>
            <a:gradFill rotWithShape="1">
              <a:gsLst>
                <a:gs pos="0">
                  <a:srgbClr val="336600"/>
                </a:gs>
                <a:gs pos="50000">
                  <a:srgbClr val="669900"/>
                </a:gs>
                <a:gs pos="100000">
                  <a:srgbClr val="3366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endParaRPr>
            </a:p>
          </p:txBody>
        </p:sp>
        <p:sp>
          <p:nvSpPr>
            <p:cNvPr id="68638" name="Text Box 8"/>
            <p:cNvSpPr txBox="1">
              <a:spLocks noChangeArrowheads="1"/>
            </p:cNvSpPr>
            <p:nvPr/>
          </p:nvSpPr>
          <p:spPr bwMode="auto">
            <a:xfrm>
              <a:off x="2368" y="832"/>
              <a:ext cx="768" cy="1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12500">
                  <a:solidFill>
                    <a:srgbClr val="8BB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굴림" pitchFamily="50" charset="-127"/>
                </a:rPr>
                <a:t>S</a:t>
              </a:r>
            </a:p>
          </p:txBody>
        </p:sp>
        <p:sp>
          <p:nvSpPr>
            <p:cNvPr id="82953" name="Text Box 9"/>
            <p:cNvSpPr txBox="1">
              <a:spLocks noChangeArrowheads="1"/>
            </p:cNvSpPr>
            <p:nvPr/>
          </p:nvSpPr>
          <p:spPr bwMode="auto">
            <a:xfrm>
              <a:off x="2224" y="1344"/>
              <a:ext cx="1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굴림" pitchFamily="50" charset="-127"/>
                </a:rPr>
                <a:t>Sustainability</a:t>
              </a:r>
            </a:p>
          </p:txBody>
        </p:sp>
      </p:grpSp>
      <p:grpSp>
        <p:nvGrpSpPr>
          <p:cNvPr id="29700" name="Group 15"/>
          <p:cNvGrpSpPr>
            <a:grpSpLocks/>
          </p:cNvGrpSpPr>
          <p:nvPr/>
        </p:nvGrpSpPr>
        <p:grpSpPr bwMode="auto">
          <a:xfrm>
            <a:off x="5075238" y="1428750"/>
            <a:ext cx="1841500" cy="2006600"/>
            <a:chOff x="3872" y="1424"/>
            <a:chExt cx="1160" cy="1264"/>
          </a:xfrm>
        </p:grpSpPr>
        <p:sp>
          <p:nvSpPr>
            <p:cNvPr id="68634" name="Oval 12"/>
            <p:cNvSpPr>
              <a:spLocks noChangeArrowheads="1"/>
            </p:cNvSpPr>
            <p:nvPr/>
          </p:nvSpPr>
          <p:spPr bwMode="auto">
            <a:xfrm>
              <a:off x="3872" y="1472"/>
              <a:ext cx="1160" cy="1216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50000">
                  <a:srgbClr val="008EC0"/>
                </a:gs>
                <a:gs pos="100000">
                  <a:srgbClr val="0066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endParaRPr>
            </a:p>
          </p:txBody>
        </p:sp>
        <p:sp>
          <p:nvSpPr>
            <p:cNvPr id="68635" name="Text Box 13"/>
            <p:cNvSpPr txBox="1">
              <a:spLocks noChangeArrowheads="1"/>
            </p:cNvSpPr>
            <p:nvPr/>
          </p:nvSpPr>
          <p:spPr bwMode="auto">
            <a:xfrm>
              <a:off x="4056" y="1424"/>
              <a:ext cx="768" cy="1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12500">
                  <a:solidFill>
                    <a:srgbClr val="0099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굴림" pitchFamily="50" charset="-127"/>
                </a:rPr>
                <a:t>H</a:t>
              </a:r>
            </a:p>
          </p:txBody>
        </p:sp>
        <p:sp>
          <p:nvSpPr>
            <p:cNvPr id="82958" name="Text Box 14"/>
            <p:cNvSpPr txBox="1">
              <a:spLocks noChangeArrowheads="1"/>
            </p:cNvSpPr>
            <p:nvPr/>
          </p:nvSpPr>
          <p:spPr bwMode="auto">
            <a:xfrm>
              <a:off x="4144" y="1896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굴림" pitchFamily="50" charset="-127"/>
                </a:rPr>
                <a:t>Habitat</a:t>
              </a:r>
            </a:p>
          </p:txBody>
        </p:sp>
      </p:grpSp>
      <p:grpSp>
        <p:nvGrpSpPr>
          <p:cNvPr id="29701" name="Group 20"/>
          <p:cNvGrpSpPr>
            <a:grpSpLocks/>
          </p:cNvGrpSpPr>
          <p:nvPr/>
        </p:nvGrpSpPr>
        <p:grpSpPr bwMode="auto">
          <a:xfrm>
            <a:off x="5075238" y="4476750"/>
            <a:ext cx="1892300" cy="2006600"/>
            <a:chOff x="3840" y="3056"/>
            <a:chExt cx="1192" cy="1264"/>
          </a:xfrm>
        </p:grpSpPr>
        <p:sp>
          <p:nvSpPr>
            <p:cNvPr id="68631" name="Oval 17"/>
            <p:cNvSpPr>
              <a:spLocks noChangeArrowheads="1"/>
            </p:cNvSpPr>
            <p:nvPr/>
          </p:nvSpPr>
          <p:spPr bwMode="auto">
            <a:xfrm>
              <a:off x="3840" y="3104"/>
              <a:ext cx="1160" cy="1216"/>
            </a:xfrm>
            <a:prstGeom prst="ellipse">
              <a:avLst/>
            </a:prstGeom>
            <a:gradFill rotWithShape="1">
              <a:gsLst>
                <a:gs pos="0">
                  <a:srgbClr val="663300"/>
                </a:gs>
                <a:gs pos="50000">
                  <a:srgbClr val="996633"/>
                </a:gs>
                <a:gs pos="100000">
                  <a:srgbClr val="6633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endParaRPr>
            </a:p>
          </p:txBody>
        </p:sp>
        <p:sp>
          <p:nvSpPr>
            <p:cNvPr id="68632" name="Text Box 18"/>
            <p:cNvSpPr txBox="1">
              <a:spLocks noChangeArrowheads="1"/>
            </p:cNvSpPr>
            <p:nvPr/>
          </p:nvSpPr>
          <p:spPr bwMode="auto">
            <a:xfrm>
              <a:off x="4024" y="3056"/>
              <a:ext cx="768" cy="1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12500">
                  <a:solidFill>
                    <a:srgbClr val="A87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굴림" pitchFamily="50" charset="-127"/>
                </a:rPr>
                <a:t>B</a:t>
              </a:r>
            </a:p>
          </p:txBody>
        </p:sp>
        <p:sp>
          <p:nvSpPr>
            <p:cNvPr id="82963" name="Text Box 19"/>
            <p:cNvSpPr txBox="1">
              <a:spLocks noChangeArrowheads="1"/>
            </p:cNvSpPr>
            <p:nvPr/>
          </p:nvSpPr>
          <p:spPr bwMode="auto">
            <a:xfrm>
              <a:off x="3984" y="3528"/>
              <a:ext cx="10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굴림" pitchFamily="50" charset="-127"/>
                </a:rPr>
                <a:t>Biodiversity</a:t>
              </a:r>
            </a:p>
          </p:txBody>
        </p:sp>
      </p:grpSp>
      <p:grpSp>
        <p:nvGrpSpPr>
          <p:cNvPr id="29702" name="Group 25"/>
          <p:cNvGrpSpPr>
            <a:grpSpLocks/>
          </p:cNvGrpSpPr>
          <p:nvPr/>
        </p:nvGrpSpPr>
        <p:grpSpPr bwMode="auto">
          <a:xfrm>
            <a:off x="1989138" y="4489450"/>
            <a:ext cx="1905000" cy="2006600"/>
            <a:chOff x="760" y="1984"/>
            <a:chExt cx="1200" cy="1264"/>
          </a:xfrm>
        </p:grpSpPr>
        <p:sp>
          <p:nvSpPr>
            <p:cNvPr id="68628" name="Oval 22"/>
            <p:cNvSpPr>
              <a:spLocks noChangeArrowheads="1"/>
            </p:cNvSpPr>
            <p:nvPr/>
          </p:nvSpPr>
          <p:spPr bwMode="auto">
            <a:xfrm>
              <a:off x="768" y="2032"/>
              <a:ext cx="1160" cy="1216"/>
            </a:xfrm>
            <a:prstGeom prst="ellipse">
              <a:avLst/>
            </a:prstGeom>
            <a:gradFill rotWithShape="1">
              <a:gsLst>
                <a:gs pos="0">
                  <a:srgbClr val="660033"/>
                </a:gs>
                <a:gs pos="50000">
                  <a:srgbClr val="993366"/>
                </a:gs>
                <a:gs pos="100000">
                  <a:srgbClr val="6600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endParaRPr>
            </a:p>
          </p:txBody>
        </p:sp>
        <p:sp>
          <p:nvSpPr>
            <p:cNvPr id="68629" name="Text Box 23"/>
            <p:cNvSpPr txBox="1">
              <a:spLocks noChangeArrowheads="1"/>
            </p:cNvSpPr>
            <p:nvPr/>
          </p:nvSpPr>
          <p:spPr bwMode="auto">
            <a:xfrm>
              <a:off x="952" y="1984"/>
              <a:ext cx="768" cy="1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12500">
                  <a:solidFill>
                    <a:srgbClr val="CC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굴림" pitchFamily="50" charset="-127"/>
                </a:rPr>
                <a:t>E</a:t>
              </a:r>
            </a:p>
          </p:txBody>
        </p:sp>
        <p:sp>
          <p:nvSpPr>
            <p:cNvPr id="82968" name="Text Box 24"/>
            <p:cNvSpPr txBox="1">
              <a:spLocks noChangeArrowheads="1"/>
            </p:cNvSpPr>
            <p:nvPr/>
          </p:nvSpPr>
          <p:spPr bwMode="auto">
            <a:xfrm>
              <a:off x="760" y="2480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굴림" pitchFamily="50" charset="-127"/>
                </a:rPr>
                <a:t>Socio-Economy</a:t>
              </a:r>
            </a:p>
          </p:txBody>
        </p:sp>
      </p:grpSp>
      <p:sp>
        <p:nvSpPr>
          <p:cNvPr id="29703" name="Text Box 35"/>
          <p:cNvSpPr txBox="1">
            <a:spLocks noChangeArrowheads="1"/>
          </p:cNvSpPr>
          <p:nvPr/>
        </p:nvSpPr>
        <p:spPr bwMode="auto">
          <a:xfrm>
            <a:off x="71438" y="5114925"/>
            <a:ext cx="2349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Economic production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Revenue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Market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Employment</a:t>
            </a:r>
          </a:p>
          <a:p>
            <a:endParaRPr lang="en-US" altLang="ko-KR" sz="1200">
              <a:latin typeface="Arial" charset="0"/>
            </a:endParaRPr>
          </a:p>
        </p:txBody>
      </p:sp>
      <p:sp>
        <p:nvSpPr>
          <p:cNvPr id="29704" name="Line 36"/>
          <p:cNvSpPr>
            <a:spLocks noChangeShapeType="1"/>
          </p:cNvSpPr>
          <p:nvPr/>
        </p:nvSpPr>
        <p:spPr bwMode="auto">
          <a:xfrm>
            <a:off x="163513" y="5110163"/>
            <a:ext cx="17907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9705" name="Text Box 34"/>
          <p:cNvSpPr txBox="1">
            <a:spLocks noChangeArrowheads="1"/>
          </p:cNvSpPr>
          <p:nvPr/>
        </p:nvSpPr>
        <p:spPr bwMode="auto">
          <a:xfrm>
            <a:off x="109538" y="1922463"/>
            <a:ext cx="19812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Biomass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Fishing intensity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Size/age at first capture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Habitat size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Community structure</a:t>
            </a:r>
          </a:p>
        </p:txBody>
      </p:sp>
      <p:sp>
        <p:nvSpPr>
          <p:cNvPr id="29706" name="Line 38"/>
          <p:cNvSpPr>
            <a:spLocks noChangeShapeType="1"/>
          </p:cNvSpPr>
          <p:nvPr/>
        </p:nvSpPr>
        <p:spPr bwMode="auto">
          <a:xfrm>
            <a:off x="185738" y="2965450"/>
            <a:ext cx="16129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9707" name="Line 39"/>
          <p:cNvSpPr>
            <a:spLocks noChangeShapeType="1"/>
          </p:cNvSpPr>
          <p:nvPr/>
        </p:nvSpPr>
        <p:spPr bwMode="auto">
          <a:xfrm>
            <a:off x="185738" y="1898650"/>
            <a:ext cx="16129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9708" name="Text Box 33"/>
          <p:cNvSpPr txBox="1">
            <a:spLocks noChangeArrowheads="1"/>
          </p:cNvSpPr>
          <p:nvPr/>
        </p:nvSpPr>
        <p:spPr bwMode="auto">
          <a:xfrm>
            <a:off x="7018338" y="2049463"/>
            <a:ext cx="1778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Habitat damage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Discarded wastes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Habitat protection</a:t>
            </a:r>
          </a:p>
        </p:txBody>
      </p:sp>
      <p:sp>
        <p:nvSpPr>
          <p:cNvPr id="29709" name="Line 40"/>
          <p:cNvSpPr>
            <a:spLocks noChangeShapeType="1"/>
          </p:cNvSpPr>
          <p:nvPr/>
        </p:nvSpPr>
        <p:spPr bwMode="auto">
          <a:xfrm>
            <a:off x="7043738" y="2000250"/>
            <a:ext cx="14224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9710" name="Line 41"/>
          <p:cNvSpPr>
            <a:spLocks noChangeShapeType="1"/>
          </p:cNvSpPr>
          <p:nvPr/>
        </p:nvSpPr>
        <p:spPr bwMode="auto">
          <a:xfrm>
            <a:off x="7069138" y="2673350"/>
            <a:ext cx="14224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9711" name="Text Box 32"/>
          <p:cNvSpPr txBox="1">
            <a:spLocks noChangeArrowheads="1"/>
          </p:cNvSpPr>
          <p:nvPr/>
        </p:nvSpPr>
        <p:spPr bwMode="auto">
          <a:xfrm>
            <a:off x="6954838" y="4945063"/>
            <a:ext cx="2117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Incidental catch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Discards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Trophic level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Diversity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>
                <a:latin typeface="Arial" charset="0"/>
              </a:rPr>
              <a:t>Integrity of functional group</a:t>
            </a:r>
          </a:p>
        </p:txBody>
      </p:sp>
      <p:sp>
        <p:nvSpPr>
          <p:cNvPr id="29712" name="Line 42"/>
          <p:cNvSpPr>
            <a:spLocks noChangeShapeType="1"/>
          </p:cNvSpPr>
          <p:nvPr/>
        </p:nvSpPr>
        <p:spPr bwMode="auto">
          <a:xfrm>
            <a:off x="7043738" y="4921250"/>
            <a:ext cx="19939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9713" name="Line 43"/>
          <p:cNvSpPr>
            <a:spLocks noChangeShapeType="1"/>
          </p:cNvSpPr>
          <p:nvPr/>
        </p:nvSpPr>
        <p:spPr bwMode="auto">
          <a:xfrm>
            <a:off x="7043738" y="5975350"/>
            <a:ext cx="19939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9714" name="Line 36"/>
          <p:cNvSpPr>
            <a:spLocks noChangeShapeType="1"/>
          </p:cNvSpPr>
          <p:nvPr/>
        </p:nvSpPr>
        <p:spPr bwMode="auto">
          <a:xfrm flipV="1">
            <a:off x="163513" y="5895975"/>
            <a:ext cx="1816100" cy="127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32" name="제목 31"/>
          <p:cNvSpPr>
            <a:spLocks noGrp="1"/>
          </p:cNvSpPr>
          <p:nvPr>
            <p:ph type="title"/>
          </p:nvPr>
        </p:nvSpPr>
        <p:spPr>
          <a:xfrm>
            <a:off x="700118" y="21429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 smtClean="0"/>
              <a:t>Management objectives, attributes &amp; indicators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04" cy="707886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ko-KR" sz="4000" smtClean="0">
                <a:solidFill>
                  <a:schemeClr val="tx2"/>
                </a:solidFill>
                <a:ea typeface="HY견고딕" pitchFamily="18" charset="-127"/>
              </a:rPr>
              <a:t>We still have a long way to go … </a:t>
            </a:r>
            <a:endParaRPr lang="ko-KR" altLang="en-US" sz="4000"/>
          </a:p>
        </p:txBody>
      </p:sp>
      <p:sp>
        <p:nvSpPr>
          <p:cNvPr id="32771" name="내용 개체 틀 4"/>
          <p:cNvSpPr>
            <a:spLocks noGrp="1"/>
          </p:cNvSpPr>
          <p:nvPr>
            <p:ph idx="1"/>
          </p:nvPr>
        </p:nvSpPr>
        <p:spPr>
          <a:xfrm>
            <a:off x="357188" y="1533525"/>
            <a:ext cx="8572500" cy="4252913"/>
          </a:xfrm>
        </p:spPr>
        <p:txBody>
          <a:bodyPr>
            <a:spAutoFit/>
          </a:bodyPr>
          <a:lstStyle/>
          <a:p>
            <a:r>
              <a:rPr lang="en-US" altLang="ko-KR" sz="2600" i="1" smtClean="0"/>
              <a:t> From a practical standpoint, the ecosystem-based fisheries assessment approach (Zhang et al., 2009) is very appealing for its ability to incorporate a large number of quantitative ……..</a:t>
            </a:r>
          </a:p>
          <a:p>
            <a:endParaRPr lang="en-US" altLang="ko-KR" sz="2600" i="1" smtClean="0"/>
          </a:p>
          <a:p>
            <a:r>
              <a:rPr lang="en-US" altLang="ko-KR" sz="2600" i="1" smtClean="0"/>
              <a:t>……Yet, even this approach should be further refined, sensitivity analyses conducted, </a:t>
            </a:r>
            <a:r>
              <a:rPr lang="en-US" altLang="ko-KR" sz="2600" i="1" smtClean="0">
                <a:solidFill>
                  <a:srgbClr val="FF0000"/>
                </a:solidFill>
              </a:rPr>
              <a:t>the forecasting version of this approach further developed, </a:t>
            </a:r>
            <a:r>
              <a:rPr lang="en-US" altLang="ko-KR" sz="2600" i="1" smtClean="0"/>
              <a:t>and future applications tested in other ecosystems….. </a:t>
            </a:r>
            <a:r>
              <a:rPr lang="en-US" altLang="ko-KR" sz="2600" smtClean="0"/>
              <a:t>  </a:t>
            </a:r>
            <a:endParaRPr lang="ko-KR" altLang="en-US" sz="2600" smtClean="0"/>
          </a:p>
        </p:txBody>
      </p:sp>
      <p:sp>
        <p:nvSpPr>
          <p:cNvPr id="32772" name="직사각형 5"/>
          <p:cNvSpPr>
            <a:spLocks noChangeArrowheads="1"/>
          </p:cNvSpPr>
          <p:nvPr/>
        </p:nvSpPr>
        <p:spPr bwMode="auto">
          <a:xfrm>
            <a:off x="5643563" y="6215063"/>
            <a:ext cx="334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i="1"/>
              <a:t> </a:t>
            </a:r>
            <a:r>
              <a:rPr lang="en-US" altLang="ko-KR"/>
              <a:t>(Kruse et al., 2009, Fish. Res.)</a:t>
            </a: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그림 3" descr="사본 -fishbe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457200" y="300038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smtClean="0">
                <a:solidFill>
                  <a:srgbClr val="002060"/>
                </a:solidFill>
                <a:effectLst/>
                <a:ea typeface="굴림" pitchFamily="50" charset="-127"/>
              </a:rPr>
              <a:t>Integrated  Fisheries Risk Assessment, Forecasting and Management for Ecosystems (IFRAME)</a:t>
            </a:r>
            <a:endParaRPr lang="ko-KR" altLang="en-US">
              <a:solidFill>
                <a:srgbClr val="002060"/>
              </a:solidFill>
              <a:effectLst/>
            </a:endParaRPr>
          </a:p>
        </p:txBody>
      </p:sp>
      <p:sp>
        <p:nvSpPr>
          <p:cNvPr id="33796" name="부제목 4"/>
          <p:cNvSpPr>
            <a:spLocks noGrp="1"/>
          </p:cNvSpPr>
          <p:nvPr>
            <p:ph type="subTitle" idx="1"/>
          </p:nvPr>
        </p:nvSpPr>
        <p:spPr>
          <a:xfrm>
            <a:off x="500063" y="5000625"/>
            <a:ext cx="8215312" cy="523875"/>
          </a:xfrm>
        </p:spPr>
        <p:txBody>
          <a:bodyPr>
            <a:spAutoFit/>
          </a:bodyPr>
          <a:lstStyle/>
          <a:p>
            <a:r>
              <a:rPr lang="en-US" altLang="ko-KR" sz="2800" smtClean="0">
                <a:solidFill>
                  <a:srgbClr val="FFFF00"/>
                </a:solidFill>
                <a:ea typeface="굴림" charset="-127"/>
              </a:rPr>
              <a:t> An extension of</a:t>
            </a:r>
            <a:r>
              <a:rPr kumimoji="1" lang="en-US" altLang="ko-KR" sz="2800" smtClean="0">
                <a:solidFill>
                  <a:srgbClr val="FFFF00"/>
                </a:solidFill>
                <a:ea typeface="HY견고딕" pitchFamily="18" charset="-127"/>
              </a:rPr>
              <a:t> EBFA </a:t>
            </a:r>
            <a:r>
              <a:rPr kumimoji="1" lang="en-US" altLang="ko-KR" sz="1800" smtClean="0">
                <a:solidFill>
                  <a:srgbClr val="FFFF00"/>
                </a:solidFill>
                <a:ea typeface="HY견고딕" pitchFamily="18" charset="-127"/>
              </a:rPr>
              <a:t>(Zhang et al., 2009. Fish. Res.)</a:t>
            </a:r>
            <a:endParaRPr lang="ko-KR" altLang="en-US" sz="1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2875" y="1157288"/>
            <a:ext cx="414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b="1"/>
              <a:t>IFRAME : </a:t>
            </a:r>
          </a:p>
          <a:p>
            <a:r>
              <a:rPr lang="en-US" altLang="ko-KR" sz="2400" b="1"/>
              <a:t>in the developing stages</a:t>
            </a:r>
          </a:p>
          <a:p>
            <a:endParaRPr lang="en-US" altLang="ko-KR" sz="2400" b="1"/>
          </a:p>
        </p:txBody>
      </p:sp>
      <p:grpSp>
        <p:nvGrpSpPr>
          <p:cNvPr id="2" name="그룹 15"/>
          <p:cNvGrpSpPr>
            <a:grpSpLocks/>
          </p:cNvGrpSpPr>
          <p:nvPr/>
        </p:nvGrpSpPr>
        <p:grpSpPr bwMode="auto">
          <a:xfrm>
            <a:off x="8251825" y="173038"/>
            <a:ext cx="320675" cy="5940425"/>
            <a:chOff x="8251494" y="172996"/>
            <a:chExt cx="321034" cy="5940000"/>
          </a:xfrm>
        </p:grpSpPr>
        <p:sp>
          <p:nvSpPr>
            <p:cNvPr id="11" name="직사각형 10"/>
            <p:cNvSpPr/>
            <p:nvPr/>
          </p:nvSpPr>
          <p:spPr>
            <a:xfrm>
              <a:off x="8251494" y="5897111"/>
              <a:ext cx="163696" cy="2127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8408833" y="172996"/>
              <a:ext cx="163695" cy="594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3" name="그룹 15"/>
          <p:cNvGrpSpPr>
            <a:grpSpLocks/>
          </p:cNvGrpSpPr>
          <p:nvPr/>
        </p:nvGrpSpPr>
        <p:grpSpPr bwMode="auto">
          <a:xfrm>
            <a:off x="4714875" y="250825"/>
            <a:ext cx="3560763" cy="6535738"/>
            <a:chOff x="4714875" y="250825"/>
            <a:chExt cx="3560763" cy="6535738"/>
          </a:xfrm>
        </p:grpSpPr>
        <p:pic>
          <p:nvPicPr>
            <p:cNvPr id="34825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875" y="250825"/>
              <a:ext cx="3557588" cy="2252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4875" y="2595563"/>
              <a:ext cx="3557588" cy="243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아래쪽 화살표 6"/>
            <p:cNvSpPr/>
            <p:nvPr/>
          </p:nvSpPr>
          <p:spPr bwMode="auto">
            <a:xfrm>
              <a:off x="6126163" y="2471738"/>
              <a:ext cx="328612" cy="33813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34828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463" y="5157788"/>
              <a:ext cx="35591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아래쪽 화살표 7"/>
            <p:cNvSpPr/>
            <p:nvPr/>
          </p:nvSpPr>
          <p:spPr bwMode="auto">
            <a:xfrm>
              <a:off x="6126163" y="5010150"/>
              <a:ext cx="328612" cy="33813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오른쪽 화살표 8"/>
          <p:cNvSpPr/>
          <p:nvPr/>
        </p:nvSpPr>
        <p:spPr>
          <a:xfrm flipH="1">
            <a:off x="6564313" y="2530475"/>
            <a:ext cx="1916112" cy="2555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4" name="그룹 16"/>
          <p:cNvGrpSpPr>
            <a:grpSpLocks/>
          </p:cNvGrpSpPr>
          <p:nvPr/>
        </p:nvGrpSpPr>
        <p:grpSpPr bwMode="auto">
          <a:xfrm>
            <a:off x="6127750" y="142875"/>
            <a:ext cx="2435225" cy="382588"/>
            <a:chOff x="6127068" y="142852"/>
            <a:chExt cx="2435414" cy="382418"/>
          </a:xfrm>
        </p:grpSpPr>
        <p:sp>
          <p:nvSpPr>
            <p:cNvPr id="10" name="아래쪽 화살표 9"/>
            <p:cNvSpPr/>
            <p:nvPr/>
          </p:nvSpPr>
          <p:spPr>
            <a:xfrm>
              <a:off x="6127068" y="187282"/>
              <a:ext cx="328639" cy="33798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208037" y="142852"/>
              <a:ext cx="2354445" cy="1285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>
            <a:spLocks noChangeArrowheads="1"/>
          </p:cNvSpPr>
          <p:nvPr/>
        </p:nvSpPr>
        <p:spPr bwMode="auto">
          <a:xfrm>
            <a:off x="6000750" y="2203450"/>
            <a:ext cx="28082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97263"/>
            <a:r>
              <a:rPr lang="en-US" altLang="ko-KR" sz="1200"/>
              <a:t>2) Estimation of biomass and </a:t>
            </a:r>
          </a:p>
          <a:p>
            <a:pPr defTabSz="3497263"/>
            <a:r>
              <a:rPr lang="en-US" altLang="ko-KR" sz="1200"/>
              <a:t>    production of LTL groups, i.e., </a:t>
            </a:r>
          </a:p>
          <a:p>
            <a:pPr defTabSz="3497263"/>
            <a:r>
              <a:rPr lang="en-US" altLang="ko-KR" sz="1200"/>
              <a:t>    phyto- and zooplankton</a:t>
            </a:r>
          </a:p>
        </p:txBody>
      </p:sp>
      <p:sp>
        <p:nvSpPr>
          <p:cNvPr id="35843" name="Text Box 16"/>
          <p:cNvSpPr txBox="1">
            <a:spLocks noChangeArrowheads="1"/>
          </p:cNvSpPr>
          <p:nvPr/>
        </p:nvSpPr>
        <p:spPr bwMode="auto">
          <a:xfrm>
            <a:off x="6000750" y="2882900"/>
            <a:ext cx="2341563" cy="3111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97263">
              <a:lnSpc>
                <a:spcPct val="120000"/>
              </a:lnSpc>
            </a:pPr>
            <a:r>
              <a:rPr lang="en-US" altLang="ko-KR" sz="1200"/>
              <a:t>3) Biomass, catch, P/B, Q/B, DC</a:t>
            </a:r>
          </a:p>
        </p:txBody>
      </p:sp>
      <p:sp>
        <p:nvSpPr>
          <p:cNvPr id="35844" name="Text Box 18"/>
          <p:cNvSpPr txBox="1">
            <a:spLocks noChangeArrowheads="1"/>
          </p:cNvSpPr>
          <p:nvPr/>
        </p:nvSpPr>
        <p:spPr bwMode="auto">
          <a:xfrm>
            <a:off x="6000750" y="3233738"/>
            <a:ext cx="2193925" cy="3111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97263">
              <a:lnSpc>
                <a:spcPct val="120000"/>
              </a:lnSpc>
            </a:pPr>
            <a:r>
              <a:rPr lang="en-US" altLang="ko-KR" sz="1200"/>
              <a:t>4) Ecosystem structure model</a:t>
            </a:r>
          </a:p>
        </p:txBody>
      </p:sp>
      <p:sp>
        <p:nvSpPr>
          <p:cNvPr id="35845" name="Text Box 19"/>
          <p:cNvSpPr txBox="1">
            <a:spLocks noChangeArrowheads="1"/>
          </p:cNvSpPr>
          <p:nvPr/>
        </p:nvSpPr>
        <p:spPr bwMode="auto">
          <a:xfrm>
            <a:off x="6000750" y="3584575"/>
            <a:ext cx="2981325" cy="7493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97263">
              <a:lnSpc>
                <a:spcPct val="120000"/>
              </a:lnSpc>
            </a:pPr>
            <a:r>
              <a:rPr lang="en-US" altLang="ko-KR" sz="1200"/>
              <a:t>5) Ecological Process Studies on relevant </a:t>
            </a:r>
          </a:p>
          <a:p>
            <a:pPr defTabSz="3497263">
              <a:lnSpc>
                <a:spcPct val="120000"/>
              </a:lnSpc>
            </a:pPr>
            <a:r>
              <a:rPr lang="en-US" altLang="ko-KR" sz="1200"/>
              <a:t>    physical, chemical and biological </a:t>
            </a:r>
          </a:p>
          <a:p>
            <a:pPr defTabSz="3497263">
              <a:lnSpc>
                <a:spcPct val="120000"/>
              </a:lnSpc>
            </a:pPr>
            <a:r>
              <a:rPr lang="en-US" altLang="ko-KR" sz="1200"/>
              <a:t>    oceanographic processes</a:t>
            </a:r>
          </a:p>
        </p:txBody>
      </p:sp>
      <p:sp>
        <p:nvSpPr>
          <p:cNvPr id="35846" name="Text Box 20"/>
          <p:cNvSpPr txBox="1">
            <a:spLocks noChangeArrowheads="1"/>
          </p:cNvSpPr>
          <p:nvPr/>
        </p:nvSpPr>
        <p:spPr bwMode="auto">
          <a:xfrm>
            <a:off x="6000750" y="4373563"/>
            <a:ext cx="3238500" cy="3111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97263">
              <a:lnSpc>
                <a:spcPct val="120000"/>
              </a:lnSpc>
            </a:pPr>
            <a:r>
              <a:rPr lang="en-US" altLang="ko-KR" sz="1200" dirty="0"/>
              <a:t>6) Fisheries and Socio-economic Assessment </a:t>
            </a:r>
          </a:p>
        </p:txBody>
      </p:sp>
      <p:sp>
        <p:nvSpPr>
          <p:cNvPr id="35847" name="Text Box 21"/>
          <p:cNvSpPr txBox="1">
            <a:spLocks noChangeArrowheads="1"/>
          </p:cNvSpPr>
          <p:nvPr/>
        </p:nvSpPr>
        <p:spPr bwMode="auto">
          <a:xfrm>
            <a:off x="6000750" y="4724400"/>
            <a:ext cx="3132138" cy="7493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97263">
              <a:lnSpc>
                <a:spcPct val="120000"/>
              </a:lnSpc>
            </a:pPr>
            <a:r>
              <a:rPr lang="en-US" altLang="ko-KR" sz="1200"/>
              <a:t>7) Integrated Fisheries Risk Assessment, </a:t>
            </a:r>
          </a:p>
          <a:p>
            <a:pPr defTabSz="3497263">
              <a:lnSpc>
                <a:spcPct val="120000"/>
              </a:lnSpc>
            </a:pPr>
            <a:r>
              <a:rPr lang="en-US" altLang="ko-KR" sz="1200"/>
              <a:t>    Forecasting, and Management for  </a:t>
            </a:r>
          </a:p>
          <a:p>
            <a:pPr defTabSz="3497263">
              <a:lnSpc>
                <a:spcPct val="120000"/>
              </a:lnSpc>
            </a:pPr>
            <a:r>
              <a:rPr lang="en-US" altLang="ko-KR" sz="1200"/>
              <a:t>    Ecosystems</a:t>
            </a:r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IFRAME- Assessment</a:t>
            </a:r>
            <a:endParaRPr lang="ko-KR" altLang="en-US" dirty="0"/>
          </a:p>
        </p:txBody>
      </p:sp>
      <p:pic>
        <p:nvPicPr>
          <p:cNvPr id="3584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96975"/>
            <a:ext cx="5629275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14"/>
          <p:cNvSpPr txBox="1">
            <a:spLocks noChangeArrowheads="1"/>
          </p:cNvSpPr>
          <p:nvPr/>
        </p:nvSpPr>
        <p:spPr bwMode="auto">
          <a:xfrm>
            <a:off x="6000750" y="1341438"/>
            <a:ext cx="3059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/>
              <a:t>1) SOM (Self-Organizing Mapping): </a:t>
            </a:r>
          </a:p>
          <a:p>
            <a:r>
              <a:rPr lang="en-US" altLang="ko-KR" sz="1200"/>
              <a:t>    species grouping by swimming ability,    </a:t>
            </a:r>
          </a:p>
          <a:p>
            <a:r>
              <a:rPr lang="en-US" altLang="ko-KR" sz="1200"/>
              <a:t>    size, bone, depth, shape, habitat,  </a:t>
            </a:r>
          </a:p>
          <a:p>
            <a:r>
              <a:rPr lang="en-US" altLang="ko-KR" sz="1200"/>
              <a:t>    feeding, food type and longevity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000750" y="1571625"/>
            <a:ext cx="2316163" cy="5302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97263">
              <a:lnSpc>
                <a:spcPct val="120000"/>
              </a:lnSpc>
            </a:pPr>
            <a:r>
              <a:rPr lang="en-US" altLang="ko-KR" sz="1200"/>
              <a:t>8) Ecosystem simulation model  </a:t>
            </a:r>
          </a:p>
          <a:p>
            <a:pPr defTabSz="3497263">
              <a:lnSpc>
                <a:spcPct val="120000"/>
              </a:lnSpc>
            </a:pPr>
            <a:r>
              <a:rPr lang="en-US" altLang="ko-KR" sz="1200"/>
              <a:t>    for biomass</a:t>
            </a:r>
            <a:endParaRPr lang="en-US" altLang="ko-KR" sz="1200">
              <a:latin typeface="Comic Sans MS" pitchFamily="66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000750" y="2357438"/>
            <a:ext cx="2266950" cy="7493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97263">
              <a:lnSpc>
                <a:spcPct val="120000"/>
              </a:lnSpc>
            </a:pPr>
            <a:r>
              <a:rPr lang="en-US" altLang="ko-KR" sz="1200"/>
              <a:t>9) Based on management </a:t>
            </a:r>
          </a:p>
          <a:p>
            <a:pPr defTabSz="3497263">
              <a:lnSpc>
                <a:spcPct val="120000"/>
              </a:lnSpc>
            </a:pPr>
            <a:r>
              <a:rPr lang="en-US" altLang="ko-KR" sz="1200"/>
              <a:t>    index analysis</a:t>
            </a:r>
          </a:p>
          <a:p>
            <a:pPr defTabSz="3497263">
              <a:lnSpc>
                <a:spcPct val="120000"/>
              </a:lnSpc>
            </a:pPr>
            <a:endParaRPr lang="en-US" altLang="ko-KR" sz="1200">
              <a:latin typeface="Comic Sans MS" pitchFamily="66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24575" y="3000375"/>
          <a:ext cx="1981200" cy="555625"/>
        </p:xfrm>
        <a:graphic>
          <a:graphicData uri="http://schemas.openxmlformats.org/presentationml/2006/ole">
            <p:oleObj spid="_x0000_s2050" name="Equation" r:id="rId4" imgW="1358640" imgH="380880" progId="Equation.3">
              <p:embed/>
            </p:oleObj>
          </a:graphicData>
        </a:graphic>
      </p:graphicFrame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IFRAME- Forecast</a:t>
            </a:r>
            <a:endParaRPr lang="ko-KR" altLang="en-US" dirty="0"/>
          </a:p>
        </p:txBody>
      </p:sp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196975"/>
            <a:ext cx="520065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6000750" y="1500188"/>
            <a:ext cx="2732088" cy="5111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97263">
              <a:lnSpc>
                <a:spcPct val="120000"/>
              </a:lnSpc>
            </a:pPr>
            <a:r>
              <a:rPr lang="en-US" altLang="ko-KR" sz="1200">
                <a:cs typeface="Tahoma" pitchFamily="34" charset="0"/>
              </a:rPr>
              <a:t>10) Translate objectives to strategies,</a:t>
            </a:r>
          </a:p>
          <a:p>
            <a:pPr defTabSz="3497263">
              <a:lnSpc>
                <a:spcPct val="120000"/>
              </a:lnSpc>
            </a:pPr>
            <a:r>
              <a:rPr lang="en-US" altLang="ko-KR" sz="1200">
                <a:cs typeface="Tahoma" pitchFamily="34" charset="0"/>
              </a:rPr>
              <a:t>       ‘what it will be done’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000750" y="3119438"/>
            <a:ext cx="2490788" cy="2905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97263">
              <a:lnSpc>
                <a:spcPct val="120000"/>
              </a:lnSpc>
            </a:pPr>
            <a:r>
              <a:rPr lang="en-US" altLang="ko-KR" sz="1200">
                <a:cs typeface="Tahoma" pitchFamily="34" charset="0"/>
              </a:rPr>
              <a:t>12) Management tactic evaluation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6000750" y="2309813"/>
            <a:ext cx="2530475" cy="5111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97263">
              <a:lnSpc>
                <a:spcPct val="120000"/>
              </a:lnSpc>
            </a:pPr>
            <a:r>
              <a:rPr lang="en-US" altLang="ko-KR" sz="1200">
                <a:cs typeface="Tahoma" pitchFamily="34" charset="0"/>
              </a:rPr>
              <a:t>11) Translate strategies to tactics, </a:t>
            </a:r>
          </a:p>
          <a:p>
            <a:pPr defTabSz="3497263">
              <a:lnSpc>
                <a:spcPct val="120000"/>
              </a:lnSpc>
            </a:pPr>
            <a:r>
              <a:rPr lang="en-US" altLang="ko-KR" sz="1200">
                <a:cs typeface="Tahoma" pitchFamily="34" charset="0"/>
              </a:rPr>
              <a:t>       ‘ how it will be done’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6000750" y="3709988"/>
            <a:ext cx="2679700" cy="2905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97263">
              <a:lnSpc>
                <a:spcPct val="120000"/>
              </a:lnSpc>
            </a:pPr>
            <a:r>
              <a:rPr lang="en-US" altLang="ko-KR" sz="1200">
                <a:cs typeface="Tahoma" pitchFamily="34" charset="0"/>
              </a:rPr>
              <a:t>13) Management strategy evaluation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IFRAME- Management</a:t>
            </a:r>
            <a:endParaRPr lang="ko-KR" altLang="en-US" dirty="0"/>
          </a:p>
        </p:txBody>
      </p:sp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14438"/>
            <a:ext cx="52006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938338"/>
            <a:ext cx="8135937" cy="2849562"/>
          </a:xfrm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 Marine ecosystems, habitats, &amp; fisheries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 Ecosystem-based fisheries assessment and  forecasting (EBFAF)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 Future plans for EBFAF</a:t>
            </a:r>
            <a:endParaRPr lang="en-US" altLang="ko-KR" sz="2600" b="1" dirty="0" smtClean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7" name="Rectangle 3" descr="Large confetti"/>
          <p:cNvSpPr>
            <a:spLocks noChangeArrowheads="1"/>
          </p:cNvSpPr>
          <p:nvPr/>
        </p:nvSpPr>
        <p:spPr bwMode="auto">
          <a:xfrm>
            <a:off x="1143000" y="609600"/>
            <a:ext cx="7067550" cy="858838"/>
          </a:xfrm>
          <a:prstGeom prst="rect">
            <a:avLst/>
          </a:prstGeom>
          <a:solidFill>
            <a:srgbClr val="00CCFF"/>
          </a:solidFill>
          <a:ln w="76200">
            <a:solidFill>
              <a:srgbClr val="6666FF"/>
            </a:solidFill>
            <a:miter lim="800000"/>
            <a:headEnd/>
            <a:tailEnd/>
          </a:ln>
        </p:spPr>
        <p:txBody>
          <a:bodyPr anchor="ctr"/>
          <a:lstStyle/>
          <a:p>
            <a:pPr eaLnBrk="1" latinLnBrk="1" hangingPunct="1"/>
            <a:r>
              <a:rPr kumimoji="1" lang="en-US" altLang="ko-KR" sz="3600" b="1">
                <a:solidFill>
                  <a:schemeClr val="bg1"/>
                </a:solidFill>
                <a:cs typeface="Tahoma" pitchFamily="34" charset="0"/>
              </a:rPr>
              <a:t> Contents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9"/>
          <p:cNvSpPr txBox="1">
            <a:spLocks noChangeArrowheads="1"/>
          </p:cNvSpPr>
          <p:nvPr/>
        </p:nvSpPr>
        <p:spPr bwMode="auto">
          <a:xfrm>
            <a:off x="428625" y="1609725"/>
            <a:ext cx="7124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/>
              <a:t>Target species : Common mackerel </a:t>
            </a:r>
            <a:r>
              <a:rPr lang="en-US" altLang="ko-KR"/>
              <a:t>(</a:t>
            </a:r>
            <a:r>
              <a:rPr lang="en-US" altLang="ko-KR" i="1"/>
              <a:t>Scomber japonicus</a:t>
            </a:r>
            <a:r>
              <a:rPr lang="en-US" altLang="ko-KR"/>
              <a:t>)</a:t>
            </a:r>
          </a:p>
        </p:txBody>
      </p:sp>
      <p:sp>
        <p:nvSpPr>
          <p:cNvPr id="37891" name="Text Box 12"/>
          <p:cNvSpPr txBox="1">
            <a:spLocks noChangeArrowheads="1"/>
          </p:cNvSpPr>
          <p:nvPr/>
        </p:nvSpPr>
        <p:spPr bwMode="auto">
          <a:xfrm>
            <a:off x="428625" y="2286000"/>
            <a:ext cx="1589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/>
              <a:t>Scenarios</a:t>
            </a:r>
          </a:p>
        </p:txBody>
      </p:sp>
      <p:sp>
        <p:nvSpPr>
          <p:cNvPr id="37892" name="Rectangle 14"/>
          <p:cNvSpPr>
            <a:spLocks noChangeArrowheads="1"/>
          </p:cNvSpPr>
          <p:nvPr/>
        </p:nvSpPr>
        <p:spPr bwMode="auto">
          <a:xfrm>
            <a:off x="785813" y="2774950"/>
            <a:ext cx="7786687" cy="227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110000"/>
              </a:lnSpc>
              <a:buFontTx/>
              <a:buChar char="•"/>
            </a:pPr>
            <a:r>
              <a:rPr lang="en-US" altLang="ko-KR" sz="2000"/>
              <a:t>Reference year : 2008</a:t>
            </a: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en-US" altLang="ko-KR" sz="2000"/>
              <a:t>Forecasted year : 2013 (5 years later)</a:t>
            </a: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en-US" altLang="ko-KR" sz="2000"/>
              <a:t>Forecasting risks by altering TAC of common mackerel based on 9 options :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ko-KR" sz="2000"/>
              <a:t>     no fishing,  40,000,  80,000,  120,000,  160,000(current level), 200,000,  240,000,  280,000,  320,000 mt</a:t>
            </a: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3200" dirty="0" smtClean="0"/>
              <a:t>Application to the Korean large purse seine fishery</a:t>
            </a:r>
            <a:endParaRPr lang="ko-KR" alt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직사각형 82"/>
          <p:cNvSpPr/>
          <p:nvPr/>
        </p:nvSpPr>
        <p:spPr>
          <a:xfrm>
            <a:off x="571472" y="142852"/>
            <a:ext cx="7715304" cy="62151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30722" name="Text Box 184"/>
          <p:cNvSpPr txBox="1">
            <a:spLocks noChangeArrowheads="1"/>
          </p:cNvSpPr>
          <p:nvPr/>
        </p:nvSpPr>
        <p:spPr bwMode="auto">
          <a:xfrm>
            <a:off x="1292225" y="1663719"/>
            <a:ext cx="11160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ko-KR" sz="1400">
                <a:solidFill>
                  <a:srgbClr val="FFFF00"/>
                </a:solidFill>
                <a:latin typeface="Times New Roman" pitchFamily="18" charset="0"/>
              </a:rPr>
              <a:t>Bycatch</a:t>
            </a:r>
          </a:p>
          <a:p>
            <a:pPr algn="ctr">
              <a:lnSpc>
                <a:spcPts val="1000"/>
              </a:lnSpc>
            </a:pPr>
            <a:r>
              <a:rPr lang="en-US" altLang="ko-KR" sz="1400">
                <a:solidFill>
                  <a:srgbClr val="FFFF00"/>
                </a:solidFill>
                <a:latin typeface="Times New Roman" pitchFamily="18" charset="0"/>
              </a:rPr>
              <a:t>&amp; Discards</a:t>
            </a:r>
          </a:p>
        </p:txBody>
      </p:sp>
      <p:grpSp>
        <p:nvGrpSpPr>
          <p:cNvPr id="3" name="그룹 100"/>
          <p:cNvGrpSpPr>
            <a:grpSpLocks/>
          </p:cNvGrpSpPr>
          <p:nvPr/>
        </p:nvGrpSpPr>
        <p:grpSpPr bwMode="auto">
          <a:xfrm>
            <a:off x="768350" y="357207"/>
            <a:ext cx="7243763" cy="5786438"/>
            <a:chOff x="768350" y="71415"/>
            <a:chExt cx="7243763" cy="5786476"/>
          </a:xfrm>
        </p:grpSpPr>
        <p:sp>
          <p:nvSpPr>
            <p:cNvPr id="30724" name="Line 165"/>
            <p:cNvSpPr>
              <a:spLocks noChangeShapeType="1"/>
            </p:cNvSpPr>
            <p:nvPr/>
          </p:nvSpPr>
          <p:spPr bwMode="auto">
            <a:xfrm flipH="1">
              <a:off x="768350" y="963610"/>
              <a:ext cx="8778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25" name="Line 172"/>
            <p:cNvSpPr>
              <a:spLocks noChangeShapeType="1"/>
            </p:cNvSpPr>
            <p:nvPr/>
          </p:nvSpPr>
          <p:spPr bwMode="auto">
            <a:xfrm flipH="1">
              <a:off x="7132638" y="2151059"/>
              <a:ext cx="8794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26" name="Text Box 34"/>
            <p:cNvSpPr txBox="1">
              <a:spLocks noChangeArrowheads="1"/>
            </p:cNvSpPr>
            <p:nvPr/>
          </p:nvSpPr>
          <p:spPr bwMode="auto">
            <a:xfrm>
              <a:off x="1643042" y="71415"/>
              <a:ext cx="54292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2000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Changes in Total </a:t>
              </a:r>
              <a:r>
                <a:rPr lang="en-US" altLang="ko-KR" sz="20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Allowable Catch</a:t>
              </a:r>
            </a:p>
          </p:txBody>
        </p:sp>
        <p:sp>
          <p:nvSpPr>
            <p:cNvPr id="30727" name="Rectangle 35"/>
            <p:cNvSpPr>
              <a:spLocks noChangeArrowheads="1"/>
            </p:cNvSpPr>
            <p:nvPr/>
          </p:nvSpPr>
          <p:spPr bwMode="auto">
            <a:xfrm>
              <a:off x="1646238" y="98423"/>
              <a:ext cx="5413375" cy="3608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28" name="Rectangle 96"/>
            <p:cNvSpPr>
              <a:spLocks noChangeArrowheads="1"/>
            </p:cNvSpPr>
            <p:nvPr/>
          </p:nvSpPr>
          <p:spPr bwMode="auto">
            <a:xfrm>
              <a:off x="1609725" y="779459"/>
              <a:ext cx="5486400" cy="3616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29" name="Text Box 97"/>
            <p:cNvSpPr txBox="1">
              <a:spLocks noChangeArrowheads="1"/>
            </p:cNvSpPr>
            <p:nvPr/>
          </p:nvSpPr>
          <p:spPr bwMode="auto">
            <a:xfrm>
              <a:off x="1643042" y="775284"/>
              <a:ext cx="5429288" cy="369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Fishing intensity (effort)</a:t>
              </a:r>
            </a:p>
          </p:txBody>
        </p:sp>
        <p:sp>
          <p:nvSpPr>
            <p:cNvPr id="30730" name="Line 98"/>
            <p:cNvSpPr>
              <a:spLocks noChangeShapeType="1"/>
            </p:cNvSpPr>
            <p:nvPr/>
          </p:nvSpPr>
          <p:spPr bwMode="auto">
            <a:xfrm>
              <a:off x="4352925" y="463547"/>
              <a:ext cx="0" cy="320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31" name="Rectangle 108"/>
            <p:cNvSpPr>
              <a:spLocks noChangeArrowheads="1"/>
            </p:cNvSpPr>
            <p:nvPr/>
          </p:nvSpPr>
          <p:spPr bwMode="auto">
            <a:xfrm>
              <a:off x="1609725" y="1974847"/>
              <a:ext cx="5486400" cy="360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32" name="Rectangle 111"/>
            <p:cNvSpPr>
              <a:spLocks noChangeArrowheads="1"/>
            </p:cNvSpPr>
            <p:nvPr/>
          </p:nvSpPr>
          <p:spPr bwMode="auto">
            <a:xfrm>
              <a:off x="1719388" y="2018127"/>
              <a:ext cx="5267073" cy="273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33" name="Text Box 109"/>
            <p:cNvSpPr txBox="1">
              <a:spLocks noChangeArrowheads="1"/>
            </p:cNvSpPr>
            <p:nvPr/>
          </p:nvSpPr>
          <p:spPr bwMode="auto">
            <a:xfrm>
              <a:off x="3611084" y="1970842"/>
              <a:ext cx="1474006" cy="368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rgbClr val="FFFF00"/>
                  </a:solidFill>
                  <a:latin typeface="Times New Roman" pitchFamily="18" charset="0"/>
                </a:rPr>
                <a:t>Catch amount</a:t>
              </a:r>
            </a:p>
          </p:txBody>
        </p:sp>
        <p:sp>
          <p:nvSpPr>
            <p:cNvPr id="30734" name="Line 110"/>
            <p:cNvSpPr>
              <a:spLocks noChangeShapeType="1"/>
            </p:cNvSpPr>
            <p:nvPr/>
          </p:nvSpPr>
          <p:spPr bwMode="auto">
            <a:xfrm>
              <a:off x="3914775" y="1149346"/>
              <a:ext cx="0" cy="819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35" name="Rectangle 114"/>
            <p:cNvSpPr>
              <a:spLocks noChangeArrowheads="1"/>
            </p:cNvSpPr>
            <p:nvPr/>
          </p:nvSpPr>
          <p:spPr bwMode="auto">
            <a:xfrm>
              <a:off x="1609725" y="2655883"/>
              <a:ext cx="5486400" cy="360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36" name="Rectangle 115"/>
            <p:cNvSpPr>
              <a:spLocks noChangeArrowheads="1"/>
            </p:cNvSpPr>
            <p:nvPr/>
          </p:nvSpPr>
          <p:spPr bwMode="auto">
            <a:xfrm>
              <a:off x="1719388" y="2699164"/>
              <a:ext cx="5267073" cy="273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37" name="Text Box 116"/>
            <p:cNvSpPr txBox="1">
              <a:spLocks noChangeArrowheads="1"/>
            </p:cNvSpPr>
            <p:nvPr/>
          </p:nvSpPr>
          <p:spPr bwMode="auto">
            <a:xfrm>
              <a:off x="3859439" y="2643181"/>
              <a:ext cx="980521" cy="368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rgbClr val="FFFF00"/>
                  </a:solidFill>
                  <a:latin typeface="Times New Roman" pitchFamily="18" charset="0"/>
                </a:rPr>
                <a:t>Biomass</a:t>
              </a:r>
            </a:p>
          </p:txBody>
        </p:sp>
        <p:sp>
          <p:nvSpPr>
            <p:cNvPr id="30738" name="Line 117"/>
            <p:cNvSpPr>
              <a:spLocks noChangeShapeType="1"/>
            </p:cNvSpPr>
            <p:nvPr/>
          </p:nvSpPr>
          <p:spPr bwMode="auto">
            <a:xfrm>
              <a:off x="4352925" y="2339971"/>
              <a:ext cx="0" cy="3190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39" name="Text Box 125"/>
            <p:cNvSpPr txBox="1">
              <a:spLocks noChangeArrowheads="1"/>
            </p:cNvSpPr>
            <p:nvPr/>
          </p:nvSpPr>
          <p:spPr bwMode="auto">
            <a:xfrm>
              <a:off x="6399990" y="4418620"/>
              <a:ext cx="13211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>
                  <a:solidFill>
                    <a:srgbClr val="FFFF00"/>
                  </a:solidFill>
                  <a:latin typeface="Times New Roman" pitchFamily="18" charset="0"/>
                </a:rPr>
                <a:t>Size at maturity</a:t>
              </a:r>
            </a:p>
          </p:txBody>
        </p:sp>
        <p:grpSp>
          <p:nvGrpSpPr>
            <p:cNvPr id="4" name="Group 126"/>
            <p:cNvGrpSpPr>
              <a:grpSpLocks/>
            </p:cNvGrpSpPr>
            <p:nvPr/>
          </p:nvGrpSpPr>
          <p:grpSpPr bwMode="auto">
            <a:xfrm>
              <a:off x="6286500" y="4429120"/>
              <a:ext cx="1535113" cy="274716"/>
              <a:chOff x="4876" y="1814"/>
              <a:chExt cx="681" cy="273"/>
            </a:xfrm>
          </p:grpSpPr>
          <p:sp>
            <p:nvSpPr>
              <p:cNvPr id="30801" name="Rectangle 127"/>
              <p:cNvSpPr>
                <a:spLocks noChangeArrowheads="1"/>
              </p:cNvSpPr>
              <p:nvPr/>
            </p:nvSpPr>
            <p:spPr bwMode="auto">
              <a:xfrm>
                <a:off x="4876" y="1814"/>
                <a:ext cx="681" cy="2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30802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4902" y="1846"/>
                <a:ext cx="629" cy="2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0741" name="Rectangle 131"/>
            <p:cNvSpPr>
              <a:spLocks noChangeArrowheads="1"/>
            </p:cNvSpPr>
            <p:nvPr/>
          </p:nvSpPr>
          <p:spPr bwMode="auto">
            <a:xfrm>
              <a:off x="1500188" y="3206746"/>
              <a:ext cx="2047875" cy="4120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42" name="Rectangle 132"/>
            <p:cNvSpPr>
              <a:spLocks noChangeAspect="1" noChangeArrowheads="1"/>
            </p:cNvSpPr>
            <p:nvPr/>
          </p:nvSpPr>
          <p:spPr bwMode="auto">
            <a:xfrm>
              <a:off x="1577987" y="3226085"/>
              <a:ext cx="1892277" cy="372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43" name="Text Box 133"/>
            <p:cNvSpPr txBox="1">
              <a:spLocks noChangeArrowheads="1"/>
            </p:cNvSpPr>
            <p:nvPr/>
          </p:nvSpPr>
          <p:spPr bwMode="auto">
            <a:xfrm>
              <a:off x="1540501" y="3239418"/>
              <a:ext cx="1959929" cy="40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ko-KR" sz="1400">
                  <a:solidFill>
                    <a:srgbClr val="FFFF00"/>
                  </a:solidFill>
                  <a:latin typeface="Times New Roman" pitchFamily="18" charset="0"/>
                </a:rPr>
                <a:t>Mean TL in</a:t>
              </a:r>
            </a:p>
            <a:p>
              <a:pPr algn="ctr">
                <a:lnSpc>
                  <a:spcPts val="1200"/>
                </a:lnSpc>
              </a:pPr>
              <a:r>
                <a:rPr lang="en-US" altLang="ko-KR" sz="1400">
                  <a:solidFill>
                    <a:srgbClr val="FFFF00"/>
                  </a:solidFill>
                  <a:latin typeface="Times New Roman" pitchFamily="18" charset="0"/>
                </a:rPr>
                <a:t>catch and community</a:t>
              </a:r>
            </a:p>
          </p:txBody>
        </p:sp>
        <p:sp>
          <p:nvSpPr>
            <p:cNvPr id="30744" name="Line 134"/>
            <p:cNvSpPr>
              <a:spLocks noChangeShapeType="1"/>
            </p:cNvSpPr>
            <p:nvPr/>
          </p:nvSpPr>
          <p:spPr bwMode="auto">
            <a:xfrm>
              <a:off x="2524125" y="3025771"/>
              <a:ext cx="0" cy="1825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45" name="Rectangle 137"/>
            <p:cNvSpPr>
              <a:spLocks noChangeArrowheads="1"/>
            </p:cNvSpPr>
            <p:nvPr/>
          </p:nvSpPr>
          <p:spPr bwMode="auto">
            <a:xfrm>
              <a:off x="1571625" y="3757608"/>
              <a:ext cx="5486400" cy="360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46" name="Rectangle 138"/>
            <p:cNvSpPr>
              <a:spLocks noChangeArrowheads="1"/>
            </p:cNvSpPr>
            <p:nvPr/>
          </p:nvSpPr>
          <p:spPr bwMode="auto">
            <a:xfrm>
              <a:off x="1681288" y="3800889"/>
              <a:ext cx="5267073" cy="273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47" name="Text Box 139"/>
            <p:cNvSpPr txBox="1">
              <a:spLocks noChangeArrowheads="1"/>
            </p:cNvSpPr>
            <p:nvPr/>
          </p:nvSpPr>
          <p:spPr bwMode="auto">
            <a:xfrm>
              <a:off x="3705729" y="3746281"/>
              <a:ext cx="1325638" cy="368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rgbClr val="FFFF00"/>
                  </a:solidFill>
                  <a:latin typeface="Times New Roman" pitchFamily="18" charset="0"/>
                </a:rPr>
                <a:t>Recruitment</a:t>
              </a:r>
            </a:p>
          </p:txBody>
        </p:sp>
        <p:sp>
          <p:nvSpPr>
            <p:cNvPr id="30748" name="Line 140"/>
            <p:cNvSpPr>
              <a:spLocks noChangeShapeType="1"/>
            </p:cNvSpPr>
            <p:nvPr/>
          </p:nvSpPr>
          <p:spPr bwMode="auto">
            <a:xfrm>
              <a:off x="4897438" y="4117970"/>
              <a:ext cx="0" cy="13715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49" name="Text Box 142"/>
            <p:cNvSpPr txBox="1">
              <a:spLocks noChangeArrowheads="1"/>
            </p:cNvSpPr>
            <p:nvPr/>
          </p:nvSpPr>
          <p:spPr bwMode="auto">
            <a:xfrm>
              <a:off x="5074810" y="4495513"/>
              <a:ext cx="997388" cy="358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altLang="ko-KR" sz="1400">
                  <a:solidFill>
                    <a:srgbClr val="FFFF00"/>
                  </a:solidFill>
                  <a:latin typeface="Times New Roman" pitchFamily="18" charset="0"/>
                </a:rPr>
                <a:t>Rate of 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ko-KR" sz="1400">
                  <a:solidFill>
                    <a:srgbClr val="FFFF00"/>
                  </a:solidFill>
                  <a:latin typeface="Times New Roman" pitchFamily="18" charset="0"/>
                </a:rPr>
                <a:t>mature fish</a:t>
              </a:r>
            </a:p>
          </p:txBody>
        </p:sp>
        <p:grpSp>
          <p:nvGrpSpPr>
            <p:cNvPr id="5" name="Group 143"/>
            <p:cNvGrpSpPr>
              <a:grpSpLocks/>
            </p:cNvGrpSpPr>
            <p:nvPr/>
          </p:nvGrpSpPr>
          <p:grpSpPr bwMode="auto">
            <a:xfrm>
              <a:off x="5005614" y="4441820"/>
              <a:ext cx="1098248" cy="412006"/>
              <a:chOff x="227" y="5788"/>
              <a:chExt cx="816" cy="490"/>
            </a:xfrm>
          </p:grpSpPr>
          <p:sp>
            <p:nvSpPr>
              <p:cNvPr id="30799" name="Rectangle 144"/>
              <p:cNvSpPr>
                <a:spLocks noChangeArrowheads="1"/>
              </p:cNvSpPr>
              <p:nvPr/>
            </p:nvSpPr>
            <p:spPr bwMode="auto">
              <a:xfrm>
                <a:off x="227" y="5788"/>
                <a:ext cx="816" cy="4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30800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258" y="5811"/>
                <a:ext cx="754" cy="44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0751" name="Rectangle 149"/>
            <p:cNvSpPr>
              <a:spLocks noChangeArrowheads="1"/>
            </p:cNvSpPr>
            <p:nvPr/>
          </p:nvSpPr>
          <p:spPr bwMode="auto">
            <a:xfrm>
              <a:off x="1060450" y="4441820"/>
              <a:ext cx="1536700" cy="2747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52" name="Rectangle 150"/>
            <p:cNvSpPr>
              <a:spLocks noChangeAspect="1" noChangeArrowheads="1"/>
            </p:cNvSpPr>
            <p:nvPr/>
          </p:nvSpPr>
          <p:spPr bwMode="auto">
            <a:xfrm>
              <a:off x="1119120" y="4474022"/>
              <a:ext cx="1419360" cy="2093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53" name="Text Box 147"/>
            <p:cNvSpPr txBox="1">
              <a:spLocks noChangeArrowheads="1"/>
            </p:cNvSpPr>
            <p:nvPr/>
          </p:nvSpPr>
          <p:spPr bwMode="auto">
            <a:xfrm>
              <a:off x="1318355" y="4429130"/>
              <a:ext cx="10390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>
                  <a:solidFill>
                    <a:srgbClr val="FFFF00"/>
                  </a:solidFill>
                  <a:latin typeface="Times New Roman" pitchFamily="18" charset="0"/>
                </a:rPr>
                <a:t>Habitat size</a:t>
              </a:r>
            </a:p>
          </p:txBody>
        </p:sp>
        <p:sp>
          <p:nvSpPr>
            <p:cNvPr id="30754" name="Text Box 152"/>
            <p:cNvSpPr txBox="1">
              <a:spLocks noChangeArrowheads="1"/>
            </p:cNvSpPr>
            <p:nvPr/>
          </p:nvSpPr>
          <p:spPr bwMode="auto">
            <a:xfrm>
              <a:off x="2995928" y="4418620"/>
              <a:ext cx="1576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>
                  <a:solidFill>
                    <a:srgbClr val="FFFF00"/>
                  </a:solidFill>
                  <a:latin typeface="Times New Roman" pitchFamily="18" charset="0"/>
                </a:rPr>
                <a:t>Size at first capture</a:t>
              </a:r>
            </a:p>
          </p:txBody>
        </p:sp>
        <p:grpSp>
          <p:nvGrpSpPr>
            <p:cNvPr id="6" name="Group 153"/>
            <p:cNvGrpSpPr>
              <a:grpSpLocks/>
            </p:cNvGrpSpPr>
            <p:nvPr/>
          </p:nvGrpSpPr>
          <p:grpSpPr bwMode="auto">
            <a:xfrm>
              <a:off x="2806700" y="4441820"/>
              <a:ext cx="1974850" cy="274716"/>
              <a:chOff x="4876" y="1814"/>
              <a:chExt cx="681" cy="273"/>
            </a:xfrm>
          </p:grpSpPr>
          <p:sp>
            <p:nvSpPr>
              <p:cNvPr id="30797" name="Rectangle 154"/>
              <p:cNvSpPr>
                <a:spLocks noChangeArrowheads="1"/>
              </p:cNvSpPr>
              <p:nvPr/>
            </p:nvSpPr>
            <p:spPr bwMode="auto">
              <a:xfrm>
                <a:off x="4876" y="1814"/>
                <a:ext cx="681" cy="2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30798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4902" y="1846"/>
                <a:ext cx="629" cy="2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0756" name="Line 156"/>
            <p:cNvSpPr>
              <a:spLocks noChangeShapeType="1"/>
            </p:cNvSpPr>
            <p:nvPr/>
          </p:nvSpPr>
          <p:spPr bwMode="auto">
            <a:xfrm>
              <a:off x="1828800" y="4122732"/>
              <a:ext cx="0" cy="320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57" name="Line 163"/>
            <p:cNvSpPr>
              <a:spLocks noChangeShapeType="1"/>
            </p:cNvSpPr>
            <p:nvPr/>
          </p:nvSpPr>
          <p:spPr bwMode="auto">
            <a:xfrm>
              <a:off x="3802063" y="4122732"/>
              <a:ext cx="0" cy="320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58" name="Line 164"/>
            <p:cNvSpPr>
              <a:spLocks noChangeShapeType="1"/>
            </p:cNvSpPr>
            <p:nvPr/>
          </p:nvSpPr>
          <p:spPr bwMode="auto">
            <a:xfrm>
              <a:off x="5573713" y="4122732"/>
              <a:ext cx="0" cy="320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59" name="Line 166"/>
            <p:cNvSpPr>
              <a:spLocks noChangeShapeType="1"/>
            </p:cNvSpPr>
            <p:nvPr/>
          </p:nvSpPr>
          <p:spPr bwMode="auto">
            <a:xfrm>
              <a:off x="768350" y="963609"/>
              <a:ext cx="0" cy="47085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60" name="Line 167"/>
            <p:cNvSpPr>
              <a:spLocks noChangeShapeType="1"/>
            </p:cNvSpPr>
            <p:nvPr/>
          </p:nvSpPr>
          <p:spPr bwMode="auto">
            <a:xfrm>
              <a:off x="768350" y="5675307"/>
              <a:ext cx="9509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61" name="Text Box 169"/>
            <p:cNvSpPr txBox="1">
              <a:spLocks noChangeArrowheads="1"/>
            </p:cNvSpPr>
            <p:nvPr/>
          </p:nvSpPr>
          <p:spPr bwMode="auto">
            <a:xfrm>
              <a:off x="2000232" y="5489502"/>
              <a:ext cx="4390837" cy="368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rgbClr val="FFFF00"/>
                  </a:solidFill>
                  <a:latin typeface="Times New Roman" pitchFamily="18" charset="0"/>
                </a:rPr>
                <a:t>Market, Production &amp; Revenue, Employment</a:t>
              </a:r>
            </a:p>
          </p:txBody>
        </p:sp>
        <p:sp>
          <p:nvSpPr>
            <p:cNvPr id="30762" name="Rectangle 170"/>
            <p:cNvSpPr>
              <a:spLocks noChangeArrowheads="1"/>
            </p:cNvSpPr>
            <p:nvPr/>
          </p:nvSpPr>
          <p:spPr bwMode="auto">
            <a:xfrm>
              <a:off x="1719263" y="5494333"/>
              <a:ext cx="5119687" cy="360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63" name="Line 178"/>
            <p:cNvSpPr>
              <a:spLocks noChangeShapeType="1"/>
            </p:cNvSpPr>
            <p:nvPr/>
          </p:nvSpPr>
          <p:spPr bwMode="auto">
            <a:xfrm>
              <a:off x="1828800" y="4716457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64" name="Text Box 174"/>
            <p:cNvSpPr txBox="1">
              <a:spLocks noChangeArrowheads="1"/>
            </p:cNvSpPr>
            <p:nvPr/>
          </p:nvSpPr>
          <p:spPr bwMode="auto">
            <a:xfrm>
              <a:off x="1470432" y="4998749"/>
              <a:ext cx="744114" cy="358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altLang="ko-KR" sz="1400">
                  <a:solidFill>
                    <a:srgbClr val="FFFF00"/>
                  </a:solidFill>
                  <a:latin typeface="Times New Roman" pitchFamily="18" charset="0"/>
                </a:rPr>
                <a:t>Habitat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ko-KR" sz="1400">
                  <a:solidFill>
                    <a:srgbClr val="FFFF00"/>
                  </a:solidFill>
                  <a:latin typeface="Times New Roman" pitchFamily="18" charset="0"/>
                </a:rPr>
                <a:t>damage</a:t>
              </a:r>
            </a:p>
          </p:txBody>
        </p:sp>
        <p:grpSp>
          <p:nvGrpSpPr>
            <p:cNvPr id="7" name="Group 175"/>
            <p:cNvGrpSpPr>
              <a:grpSpLocks/>
            </p:cNvGrpSpPr>
            <p:nvPr/>
          </p:nvGrpSpPr>
          <p:grpSpPr bwMode="auto">
            <a:xfrm>
              <a:off x="1279525" y="4945057"/>
              <a:ext cx="1096963" cy="412006"/>
              <a:chOff x="227" y="5788"/>
              <a:chExt cx="816" cy="490"/>
            </a:xfrm>
          </p:grpSpPr>
          <p:sp>
            <p:nvSpPr>
              <p:cNvPr id="30795" name="Rectangle 176"/>
              <p:cNvSpPr>
                <a:spLocks noChangeArrowheads="1"/>
              </p:cNvSpPr>
              <p:nvPr/>
            </p:nvSpPr>
            <p:spPr bwMode="auto">
              <a:xfrm>
                <a:off x="227" y="5788"/>
                <a:ext cx="816" cy="4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30796" name="Rectangle 177"/>
              <p:cNvSpPr>
                <a:spLocks noChangeAspect="1" noChangeArrowheads="1"/>
              </p:cNvSpPr>
              <p:nvPr/>
            </p:nvSpPr>
            <p:spPr bwMode="auto">
              <a:xfrm>
                <a:off x="258" y="5811"/>
                <a:ext cx="754" cy="44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0766" name="Line 179"/>
            <p:cNvSpPr>
              <a:spLocks noChangeShapeType="1"/>
            </p:cNvSpPr>
            <p:nvPr/>
          </p:nvSpPr>
          <p:spPr bwMode="auto">
            <a:xfrm>
              <a:off x="6767513" y="4122732"/>
              <a:ext cx="0" cy="320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67" name="Line 182"/>
            <p:cNvSpPr>
              <a:spLocks noChangeShapeType="1"/>
            </p:cNvSpPr>
            <p:nvPr/>
          </p:nvSpPr>
          <p:spPr bwMode="auto">
            <a:xfrm>
              <a:off x="768350" y="5127620"/>
              <a:ext cx="5127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grpSp>
          <p:nvGrpSpPr>
            <p:cNvPr id="8" name="Group 185"/>
            <p:cNvGrpSpPr>
              <a:grpSpLocks/>
            </p:cNvGrpSpPr>
            <p:nvPr/>
          </p:nvGrpSpPr>
          <p:grpSpPr bwMode="auto">
            <a:xfrm>
              <a:off x="1294015" y="1328733"/>
              <a:ext cx="1098272" cy="412006"/>
              <a:chOff x="227" y="5788"/>
              <a:chExt cx="816" cy="490"/>
            </a:xfrm>
          </p:grpSpPr>
          <p:sp>
            <p:nvSpPr>
              <p:cNvPr id="30793" name="Rectangle 186"/>
              <p:cNvSpPr>
                <a:spLocks noChangeArrowheads="1"/>
              </p:cNvSpPr>
              <p:nvPr/>
            </p:nvSpPr>
            <p:spPr bwMode="auto">
              <a:xfrm>
                <a:off x="227" y="5788"/>
                <a:ext cx="816" cy="4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30794" name="Rectangle 187"/>
              <p:cNvSpPr>
                <a:spLocks noChangeAspect="1" noChangeArrowheads="1"/>
              </p:cNvSpPr>
              <p:nvPr/>
            </p:nvSpPr>
            <p:spPr bwMode="auto">
              <a:xfrm>
                <a:off x="258" y="5811"/>
                <a:ext cx="754" cy="44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0769" name="Text Box 189"/>
            <p:cNvSpPr txBox="1">
              <a:spLocks noChangeArrowheads="1"/>
            </p:cNvSpPr>
            <p:nvPr/>
          </p:nvSpPr>
          <p:spPr bwMode="auto">
            <a:xfrm>
              <a:off x="2714612" y="1357297"/>
              <a:ext cx="8531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>
                  <a:solidFill>
                    <a:srgbClr val="FFFF00"/>
                  </a:solidFill>
                  <a:latin typeface="Times New Roman" pitchFamily="18" charset="0"/>
                </a:rPr>
                <a:t>Diversity</a:t>
              </a:r>
            </a:p>
          </p:txBody>
        </p:sp>
        <p:grpSp>
          <p:nvGrpSpPr>
            <p:cNvPr id="9" name="Group 190"/>
            <p:cNvGrpSpPr>
              <a:grpSpLocks/>
            </p:cNvGrpSpPr>
            <p:nvPr/>
          </p:nvGrpSpPr>
          <p:grpSpPr bwMode="auto">
            <a:xfrm>
              <a:off x="2597150" y="1328733"/>
              <a:ext cx="1096963" cy="411962"/>
              <a:chOff x="227" y="5788"/>
              <a:chExt cx="816" cy="490"/>
            </a:xfrm>
          </p:grpSpPr>
          <p:sp>
            <p:nvSpPr>
              <p:cNvPr id="30791" name="Rectangle 191"/>
              <p:cNvSpPr>
                <a:spLocks noChangeArrowheads="1"/>
              </p:cNvSpPr>
              <p:nvPr/>
            </p:nvSpPr>
            <p:spPr bwMode="auto">
              <a:xfrm>
                <a:off x="227" y="5788"/>
                <a:ext cx="816" cy="4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30792" name="Rectangle 192"/>
              <p:cNvSpPr>
                <a:spLocks noChangeAspect="1" noChangeArrowheads="1"/>
              </p:cNvSpPr>
              <p:nvPr/>
            </p:nvSpPr>
            <p:spPr bwMode="auto">
              <a:xfrm>
                <a:off x="258" y="5811"/>
                <a:ext cx="754" cy="44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0771" name="Line 193"/>
            <p:cNvSpPr>
              <a:spLocks noChangeShapeType="1"/>
            </p:cNvSpPr>
            <p:nvPr/>
          </p:nvSpPr>
          <p:spPr bwMode="auto">
            <a:xfrm>
              <a:off x="1841500" y="1146171"/>
              <a:ext cx="0" cy="1825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72" name="Line 194"/>
            <p:cNvSpPr>
              <a:spLocks noChangeShapeType="1"/>
            </p:cNvSpPr>
            <p:nvPr/>
          </p:nvSpPr>
          <p:spPr bwMode="auto">
            <a:xfrm>
              <a:off x="3146425" y="1146171"/>
              <a:ext cx="0" cy="1825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73" name="Text Box 197"/>
            <p:cNvSpPr txBox="1">
              <a:spLocks noChangeArrowheads="1"/>
            </p:cNvSpPr>
            <p:nvPr/>
          </p:nvSpPr>
          <p:spPr bwMode="auto">
            <a:xfrm>
              <a:off x="4168199" y="1395515"/>
              <a:ext cx="841897" cy="358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altLang="ko-KR" sz="1400">
                  <a:solidFill>
                    <a:srgbClr val="FFFF00"/>
                  </a:solidFill>
                  <a:latin typeface="Times New Roman" pitchFamily="18" charset="0"/>
                </a:rPr>
                <a:t>Pollution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ko-KR" sz="1400">
                  <a:solidFill>
                    <a:srgbClr val="FFFF00"/>
                  </a:solidFill>
                  <a:latin typeface="Times New Roman" pitchFamily="18" charset="0"/>
                </a:rPr>
                <a:t>rate</a:t>
              </a:r>
            </a:p>
          </p:txBody>
        </p:sp>
        <p:grpSp>
          <p:nvGrpSpPr>
            <p:cNvPr id="10" name="Group 198"/>
            <p:cNvGrpSpPr>
              <a:grpSpLocks/>
            </p:cNvGrpSpPr>
            <p:nvPr/>
          </p:nvGrpSpPr>
          <p:grpSpPr bwMode="auto">
            <a:xfrm>
              <a:off x="4059238" y="1328733"/>
              <a:ext cx="1098550" cy="412006"/>
              <a:chOff x="227" y="5788"/>
              <a:chExt cx="816" cy="490"/>
            </a:xfrm>
          </p:grpSpPr>
          <p:sp>
            <p:nvSpPr>
              <p:cNvPr id="30789" name="Rectangle 199"/>
              <p:cNvSpPr>
                <a:spLocks noChangeArrowheads="1"/>
              </p:cNvSpPr>
              <p:nvPr/>
            </p:nvSpPr>
            <p:spPr bwMode="auto">
              <a:xfrm>
                <a:off x="227" y="5788"/>
                <a:ext cx="816" cy="4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30790" name="Rectangle 200"/>
              <p:cNvSpPr>
                <a:spLocks noChangeAspect="1" noChangeArrowheads="1"/>
              </p:cNvSpPr>
              <p:nvPr/>
            </p:nvSpPr>
            <p:spPr bwMode="auto">
              <a:xfrm>
                <a:off x="258" y="5811"/>
                <a:ext cx="754" cy="44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0775" name="Text Box 202"/>
            <p:cNvSpPr txBox="1">
              <a:spLocks noChangeArrowheads="1"/>
            </p:cNvSpPr>
            <p:nvPr/>
          </p:nvSpPr>
          <p:spPr bwMode="auto">
            <a:xfrm>
              <a:off x="5329387" y="1392937"/>
              <a:ext cx="914033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altLang="ko-KR" sz="1400">
                  <a:solidFill>
                    <a:srgbClr val="FFFF00"/>
                  </a:solidFill>
                  <a:latin typeface="Times New Roman" pitchFamily="18" charset="0"/>
                </a:rPr>
                <a:t>Discarded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ko-KR" sz="1400">
                  <a:solidFill>
                    <a:srgbClr val="FFFF00"/>
                  </a:solidFill>
                  <a:latin typeface="Times New Roman" pitchFamily="18" charset="0"/>
                </a:rPr>
                <a:t>wastes</a:t>
              </a:r>
            </a:p>
          </p:txBody>
        </p:sp>
        <p:grpSp>
          <p:nvGrpSpPr>
            <p:cNvPr id="11" name="Group 203"/>
            <p:cNvGrpSpPr>
              <a:grpSpLocks/>
            </p:cNvGrpSpPr>
            <p:nvPr/>
          </p:nvGrpSpPr>
          <p:grpSpPr bwMode="auto">
            <a:xfrm>
              <a:off x="5229225" y="1328733"/>
              <a:ext cx="1098550" cy="412006"/>
              <a:chOff x="227" y="5788"/>
              <a:chExt cx="816" cy="490"/>
            </a:xfrm>
          </p:grpSpPr>
          <p:sp>
            <p:nvSpPr>
              <p:cNvPr id="30787" name="Rectangle 204"/>
              <p:cNvSpPr>
                <a:spLocks noChangeArrowheads="1"/>
              </p:cNvSpPr>
              <p:nvPr/>
            </p:nvSpPr>
            <p:spPr bwMode="auto">
              <a:xfrm>
                <a:off x="227" y="5788"/>
                <a:ext cx="816" cy="4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30788" name="Rectangle 205"/>
              <p:cNvSpPr>
                <a:spLocks noChangeAspect="1" noChangeArrowheads="1"/>
              </p:cNvSpPr>
              <p:nvPr/>
            </p:nvSpPr>
            <p:spPr bwMode="auto">
              <a:xfrm>
                <a:off x="258" y="5811"/>
                <a:ext cx="754" cy="44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0777" name="Line 206"/>
            <p:cNvSpPr>
              <a:spLocks noChangeShapeType="1"/>
            </p:cNvSpPr>
            <p:nvPr/>
          </p:nvSpPr>
          <p:spPr bwMode="auto">
            <a:xfrm>
              <a:off x="4606925" y="1146171"/>
              <a:ext cx="0" cy="1825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78" name="Line 207"/>
            <p:cNvSpPr>
              <a:spLocks noChangeShapeType="1"/>
            </p:cNvSpPr>
            <p:nvPr/>
          </p:nvSpPr>
          <p:spPr bwMode="auto">
            <a:xfrm>
              <a:off x="5780088" y="1146171"/>
              <a:ext cx="0" cy="1825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79" name="Text Box 210"/>
            <p:cNvSpPr txBox="1">
              <a:spLocks noChangeArrowheads="1"/>
            </p:cNvSpPr>
            <p:nvPr/>
          </p:nvSpPr>
          <p:spPr bwMode="auto">
            <a:xfrm>
              <a:off x="6442620" y="1382426"/>
              <a:ext cx="1037463" cy="358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altLang="ko-KR" sz="1400">
                  <a:solidFill>
                    <a:srgbClr val="FFFF00"/>
                  </a:solidFill>
                  <a:latin typeface="Times New Roman" pitchFamily="18" charset="0"/>
                </a:rPr>
                <a:t>Lost 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ko-KR" sz="1400">
                  <a:solidFill>
                    <a:srgbClr val="FFFF00"/>
                  </a:solidFill>
                  <a:latin typeface="Times New Roman" pitchFamily="18" charset="0"/>
                </a:rPr>
                <a:t>fishing gear</a:t>
              </a:r>
            </a:p>
          </p:txBody>
        </p:sp>
        <p:grpSp>
          <p:nvGrpSpPr>
            <p:cNvPr id="12" name="Group 211"/>
            <p:cNvGrpSpPr>
              <a:grpSpLocks/>
            </p:cNvGrpSpPr>
            <p:nvPr/>
          </p:nvGrpSpPr>
          <p:grpSpPr bwMode="auto">
            <a:xfrm>
              <a:off x="6401284" y="1328733"/>
              <a:ext cx="1097581" cy="412006"/>
              <a:chOff x="227" y="5788"/>
              <a:chExt cx="816" cy="490"/>
            </a:xfrm>
          </p:grpSpPr>
          <p:sp>
            <p:nvSpPr>
              <p:cNvPr id="30785" name="Rectangle 212"/>
              <p:cNvSpPr>
                <a:spLocks noChangeArrowheads="1"/>
              </p:cNvSpPr>
              <p:nvPr/>
            </p:nvSpPr>
            <p:spPr bwMode="auto">
              <a:xfrm>
                <a:off x="227" y="5788"/>
                <a:ext cx="816" cy="4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30786" name="Rectangle 213"/>
              <p:cNvSpPr>
                <a:spLocks noChangeAspect="1" noChangeArrowheads="1"/>
              </p:cNvSpPr>
              <p:nvPr/>
            </p:nvSpPr>
            <p:spPr bwMode="auto">
              <a:xfrm>
                <a:off x="258" y="5811"/>
                <a:ext cx="754" cy="44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0781" name="Line 214"/>
            <p:cNvSpPr>
              <a:spLocks noChangeShapeType="1"/>
            </p:cNvSpPr>
            <p:nvPr/>
          </p:nvSpPr>
          <p:spPr bwMode="auto">
            <a:xfrm>
              <a:off x="6950075" y="1146171"/>
              <a:ext cx="0" cy="1825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82" name="Line 215"/>
            <p:cNvSpPr>
              <a:spLocks noChangeShapeType="1"/>
            </p:cNvSpPr>
            <p:nvPr/>
          </p:nvSpPr>
          <p:spPr bwMode="auto">
            <a:xfrm>
              <a:off x="8010525" y="2151058"/>
              <a:ext cx="0" cy="35210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2" name="Line 216"/>
            <p:cNvSpPr>
              <a:spLocks noChangeShapeType="1"/>
            </p:cNvSpPr>
            <p:nvPr/>
          </p:nvSpPr>
          <p:spPr bwMode="auto">
            <a:xfrm>
              <a:off x="6838950" y="5675327"/>
              <a:ext cx="1171575" cy="0"/>
            </a:xfrm>
            <a:prstGeom prst="line">
              <a:avLst/>
            </a:prstGeom>
            <a:noFill/>
            <a:ln w="38100">
              <a:solidFill>
                <a:schemeClr val="tx1">
                  <a:lumMod val="75000"/>
                </a:schemeClr>
              </a:solidFill>
              <a:round/>
              <a:headEnd type="triangle" w="med" len="lg"/>
              <a:tailEnd type="none" w="med" len="lg"/>
            </a:ln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30784" name="Line 218"/>
            <p:cNvSpPr>
              <a:spLocks noChangeShapeType="1"/>
            </p:cNvSpPr>
            <p:nvPr/>
          </p:nvSpPr>
          <p:spPr bwMode="auto">
            <a:xfrm>
              <a:off x="4352925" y="3021009"/>
              <a:ext cx="0" cy="73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532188"/>
            <a:ext cx="3419475" cy="3311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8915" name="Picture 17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239713"/>
            <a:ext cx="3419475" cy="3313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6083300" y="295275"/>
            <a:ext cx="947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 altLang="ko-KR" sz="1200" b="1">
                <a:solidFill>
                  <a:srgbClr val="FF0000"/>
                </a:solidFill>
                <a:latin typeface="Comic Sans MS" pitchFamily="66" charset="0"/>
              </a:rPr>
              <a:t>No fishing</a:t>
            </a: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6000750" y="3652838"/>
            <a:ext cx="148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 altLang="ko-KR" sz="1200" b="1">
                <a:solidFill>
                  <a:srgbClr val="0070C0"/>
                </a:solidFill>
                <a:latin typeface="Comic Sans MS" pitchFamily="66" charset="0"/>
              </a:rPr>
              <a:t>TAC= 320,000mt</a:t>
            </a:r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466725" y="11430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 altLang="ko-KR">
                <a:latin typeface="Comic Sans MS" pitchFamily="66" charset="0"/>
              </a:rPr>
              <a:t>2008</a:t>
            </a:r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4573588" y="-33338"/>
            <a:ext cx="70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 altLang="ko-KR">
                <a:latin typeface="Comic Sans MS" pitchFamily="66" charset="0"/>
              </a:rPr>
              <a:t>2013</a:t>
            </a:r>
          </a:p>
        </p:txBody>
      </p:sp>
      <p:sp>
        <p:nvSpPr>
          <p:cNvPr id="38920" name="Text Box 12"/>
          <p:cNvSpPr txBox="1">
            <a:spLocks noChangeArrowheads="1"/>
          </p:cNvSpPr>
          <p:nvPr/>
        </p:nvSpPr>
        <p:spPr bwMode="auto">
          <a:xfrm>
            <a:off x="6426200" y="2205038"/>
            <a:ext cx="26828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>
              <a:lnSpc>
                <a:spcPct val="110000"/>
              </a:lnSpc>
              <a:buFontTx/>
              <a:buChar char="-"/>
            </a:pPr>
            <a:r>
              <a:rPr lang="en-US" altLang="ko-KR" sz="900"/>
              <a:t> </a:t>
            </a:r>
            <a:r>
              <a:rPr lang="en-US" altLang="ko-KR" sz="900">
                <a:solidFill>
                  <a:srgbClr val="0070C0"/>
                </a:solidFill>
              </a:rPr>
              <a:t>Increase: Common mackerel, Yellowtail, </a:t>
            </a:r>
          </a:p>
          <a:p>
            <a:pPr>
              <a:lnSpc>
                <a:spcPct val="110000"/>
              </a:lnSpc>
            </a:pPr>
            <a:r>
              <a:rPr lang="en-US" altLang="ko-KR" sz="900">
                <a:solidFill>
                  <a:srgbClr val="0070C0"/>
                </a:solidFill>
              </a:rPr>
              <a:t>                 Spanish mackerel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ko-KR" sz="900"/>
              <a:t> No change: Common squid, Hairtail</a:t>
            </a:r>
          </a:p>
          <a:p>
            <a:pPr>
              <a:lnSpc>
                <a:spcPct val="110000"/>
              </a:lnSpc>
            </a:pPr>
            <a:r>
              <a:rPr lang="en-US" altLang="ko-KR" sz="900"/>
              <a:t>- </a:t>
            </a:r>
            <a:r>
              <a:rPr lang="en-US" altLang="ko-KR" sz="900">
                <a:solidFill>
                  <a:srgbClr val="FF0000"/>
                </a:solidFill>
              </a:rPr>
              <a:t>Decrease: Jack mackerel</a:t>
            </a:r>
          </a:p>
        </p:txBody>
      </p:sp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6426200" y="5661025"/>
            <a:ext cx="2717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>
              <a:lnSpc>
                <a:spcPct val="110000"/>
              </a:lnSpc>
              <a:buFontTx/>
              <a:buChar char="-"/>
            </a:pPr>
            <a:r>
              <a:rPr lang="en-US" altLang="ko-KR" sz="900"/>
              <a:t> </a:t>
            </a:r>
            <a:r>
              <a:rPr lang="en-US" altLang="ko-KR" sz="900">
                <a:solidFill>
                  <a:srgbClr val="0070C0"/>
                </a:solidFill>
              </a:rPr>
              <a:t>Increase: Jack mackerel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ko-KR" sz="900"/>
              <a:t> No change: Common squid, Hairtail, </a:t>
            </a:r>
          </a:p>
          <a:p>
            <a:pPr>
              <a:lnSpc>
                <a:spcPct val="110000"/>
              </a:lnSpc>
            </a:pPr>
            <a:r>
              <a:rPr lang="en-US" altLang="ko-KR" sz="900"/>
              <a:t>                     Spanish mackerel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ko-KR" sz="900"/>
              <a:t> </a:t>
            </a:r>
            <a:r>
              <a:rPr lang="en-US" altLang="ko-KR" sz="900">
                <a:solidFill>
                  <a:srgbClr val="FF0000"/>
                </a:solidFill>
              </a:rPr>
              <a:t>Decrease: Common mackerel, Yellowtail</a:t>
            </a:r>
          </a:p>
        </p:txBody>
      </p:sp>
      <p:pic>
        <p:nvPicPr>
          <p:cNvPr id="3892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484313"/>
            <a:ext cx="3567113" cy="3300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8923" name="Text Box 16"/>
          <p:cNvSpPr txBox="1">
            <a:spLocks noChangeArrowheads="1"/>
          </p:cNvSpPr>
          <p:nvPr/>
        </p:nvSpPr>
        <p:spPr bwMode="auto">
          <a:xfrm>
            <a:off x="6659563" y="1989138"/>
            <a:ext cx="2247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latin typeface="Comic Sans MS" pitchFamily="66" charset="0"/>
              </a:rPr>
              <a:t>Biomass of exploited species</a:t>
            </a:r>
          </a:p>
        </p:txBody>
      </p:sp>
      <p:sp>
        <p:nvSpPr>
          <p:cNvPr id="38924" name="Text Box 17"/>
          <p:cNvSpPr txBox="1">
            <a:spLocks noChangeArrowheads="1"/>
          </p:cNvSpPr>
          <p:nvPr/>
        </p:nvSpPr>
        <p:spPr bwMode="auto">
          <a:xfrm>
            <a:off x="6659563" y="5445125"/>
            <a:ext cx="2247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latin typeface="Comic Sans MS" pitchFamily="66" charset="0"/>
              </a:rPr>
              <a:t>Biomass of exploited species</a:t>
            </a:r>
          </a:p>
        </p:txBody>
      </p:sp>
      <p:sp>
        <p:nvSpPr>
          <p:cNvPr id="38925" name="Text Box 9"/>
          <p:cNvSpPr txBox="1">
            <a:spLocks noChangeArrowheads="1"/>
          </p:cNvSpPr>
          <p:nvPr/>
        </p:nvSpPr>
        <p:spPr bwMode="auto">
          <a:xfrm>
            <a:off x="1785938" y="1500188"/>
            <a:ext cx="1487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 altLang="ko-KR" sz="1200" b="1">
                <a:solidFill>
                  <a:srgbClr val="0070C0"/>
                </a:solidFill>
                <a:latin typeface="Comic Sans MS" pitchFamily="66" charset="0"/>
              </a:rPr>
              <a:t>TAC= 160,000mt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214282" y="228407"/>
            <a:ext cx="8686800" cy="1200329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600" dirty="0" smtClean="0"/>
              <a:t>Forecasted ORIs for common mackerel by changing TAC in 2013</a:t>
            </a:r>
            <a:endParaRPr lang="ko-KR" altLang="en-US" sz="3600" dirty="0"/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700213"/>
            <a:ext cx="7859712" cy="4319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4513" y="1787525"/>
            <a:ext cx="29781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-32" y="214290"/>
            <a:ext cx="914403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3600" dirty="0" smtClean="0">
                <a:solidFill>
                  <a:schemeClr val="accent2"/>
                </a:solidFill>
              </a:rPr>
              <a:t> </a:t>
            </a:r>
            <a:r>
              <a:rPr lang="en-US" altLang="ko-KR" sz="3600" dirty="0" smtClean="0"/>
              <a:t>Forecasted SRI for </a:t>
            </a:r>
            <a:r>
              <a:rPr lang="en-US" altLang="ko-KR" sz="3200" dirty="0" smtClean="0"/>
              <a:t>common mackerel by changing TAC</a:t>
            </a:r>
            <a:endParaRPr lang="ko-KR" altLang="en-US" sz="3200" dirty="0"/>
          </a:p>
        </p:txBody>
      </p:sp>
      <p:grpSp>
        <p:nvGrpSpPr>
          <p:cNvPr id="40963" name="Group 176"/>
          <p:cNvGrpSpPr>
            <a:grpSpLocks/>
          </p:cNvGrpSpPr>
          <p:nvPr/>
        </p:nvGrpSpPr>
        <p:grpSpPr bwMode="auto">
          <a:xfrm>
            <a:off x="928688" y="1628775"/>
            <a:ext cx="7200900" cy="3925888"/>
            <a:chOff x="612" y="1026"/>
            <a:chExt cx="4536" cy="2473"/>
          </a:xfrm>
        </p:grpSpPr>
        <p:pic>
          <p:nvPicPr>
            <p:cNvPr id="40988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" y="1040"/>
              <a:ext cx="4536" cy="24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40989" name="직선 연결선 5"/>
            <p:cNvCxnSpPr>
              <a:cxnSpLocks noChangeShapeType="1"/>
            </p:cNvCxnSpPr>
            <p:nvPr/>
          </p:nvCxnSpPr>
          <p:spPr bwMode="auto">
            <a:xfrm rot="5400000">
              <a:off x="1346" y="2091"/>
              <a:ext cx="1854" cy="8"/>
            </a:xfrm>
            <a:prstGeom prst="line">
              <a:avLst/>
            </a:prstGeom>
            <a:noFill/>
            <a:ln w="19050" cap="rnd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40990" name="TextBox 6"/>
            <p:cNvSpPr txBox="1">
              <a:spLocks noChangeArrowheads="1"/>
            </p:cNvSpPr>
            <p:nvPr/>
          </p:nvSpPr>
          <p:spPr bwMode="auto">
            <a:xfrm>
              <a:off x="1713" y="1026"/>
              <a:ext cx="1485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/>
                <a:t> eTAC &lt; TAC</a:t>
              </a:r>
              <a:endParaRPr lang="ko-KR" altLang="en-US"/>
            </a:p>
          </p:txBody>
        </p:sp>
      </p:grpSp>
      <p:graphicFrame>
        <p:nvGraphicFramePr>
          <p:cNvPr id="61614" name="Group 174"/>
          <p:cNvGraphicFramePr>
            <a:graphicFrameLocks noGrp="1"/>
          </p:cNvGraphicFramePr>
          <p:nvPr/>
        </p:nvGraphicFramePr>
        <p:xfrm>
          <a:off x="-1588" y="5715000"/>
          <a:ext cx="9145588" cy="790576"/>
        </p:xfrm>
        <a:graphic>
          <a:graphicData uri="http://schemas.openxmlformats.org/drawingml/2006/table">
            <a:tbl>
              <a:tblPr/>
              <a:tblGrid>
                <a:gridCol w="1368426"/>
                <a:gridCol w="1008062"/>
                <a:gridCol w="792163"/>
                <a:gridCol w="792162"/>
                <a:gridCol w="863600"/>
                <a:gridCol w="863600"/>
                <a:gridCol w="865188"/>
                <a:gridCol w="863600"/>
                <a:gridCol w="863600"/>
                <a:gridCol w="865187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Objective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No fishing 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맑은 고딕" pitchFamily="50" charset="-127"/>
                        </a:rPr>
                        <a:t>40,000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80,000 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120,000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160,000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200,000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240,000 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280,000 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320,000 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SRI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0.53 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0.46 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0.45 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0.23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0.30 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0.45 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0.71 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0.90 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돋움" pitchFamily="50" charset="-127"/>
                        </a:rPr>
                        <a:t>0.95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686800" cy="584775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smtClean="0"/>
              <a:t>IFRAME is still in the developing stages</a:t>
            </a:r>
            <a:endParaRPr lang="ko-KR" altLang="en-US" sz="3200"/>
          </a:p>
        </p:txBody>
      </p:sp>
      <p:sp>
        <p:nvSpPr>
          <p:cNvPr id="58371" name="내용 개체 틀 4"/>
          <p:cNvSpPr>
            <a:spLocks noGrp="1"/>
          </p:cNvSpPr>
          <p:nvPr>
            <p:ph type="body" orient="vert" idx="1"/>
          </p:nvPr>
        </p:nvSpPr>
        <p:spPr>
          <a:xfrm>
            <a:off x="285750" y="1285875"/>
            <a:ext cx="8472488" cy="4819781"/>
          </a:xfrm>
        </p:spPr>
        <p:txBody>
          <a:bodyPr vert="horz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400" dirty="0" smtClean="0"/>
              <a:t>Preliminary results indicate that this approach has  </a:t>
            </a:r>
            <a:r>
              <a:rPr lang="en-US" altLang="ko-KR" sz="2400" dirty="0" smtClean="0">
                <a:solidFill>
                  <a:srgbClr val="FF0000"/>
                </a:solidFill>
              </a:rPr>
              <a:t>potential as a tool for forecasting risk indices</a:t>
            </a:r>
            <a:r>
              <a:rPr lang="en-US" altLang="ko-KR" sz="2400" dirty="0" smtClean="0"/>
              <a:t> of objectives, species and fisheries</a:t>
            </a:r>
          </a:p>
          <a:p>
            <a:pPr>
              <a:buFont typeface="Wingdings" pitchFamily="2" charset="2"/>
              <a:buChar char="Ø"/>
            </a:pPr>
            <a:endParaRPr lang="en-US" altLang="ko-KR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2400" dirty="0" smtClean="0"/>
              <a:t>However, it is still </a:t>
            </a:r>
            <a:r>
              <a:rPr lang="en-US" altLang="ko-KR" sz="2400" dirty="0" smtClean="0">
                <a:solidFill>
                  <a:srgbClr val="FF0000"/>
                </a:solidFill>
              </a:rPr>
              <a:t>far from practical applications </a:t>
            </a:r>
            <a:r>
              <a:rPr lang="en-US" altLang="ko-KR" sz="2400" dirty="0" smtClean="0"/>
              <a:t>due to lack of knowledge for assessing risks of a number of indicators</a:t>
            </a:r>
          </a:p>
          <a:p>
            <a:pPr>
              <a:buFont typeface="Wingdings" pitchFamily="2" charset="2"/>
              <a:buChar char="Ø"/>
            </a:pPr>
            <a:endParaRPr lang="en-US" altLang="ko-KR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2400" dirty="0" smtClean="0"/>
              <a:t>Further research on indicators and reference points is required, and </a:t>
            </a:r>
            <a:r>
              <a:rPr lang="en-US" altLang="ko-KR" sz="2400" dirty="0" smtClean="0">
                <a:solidFill>
                  <a:srgbClr val="FF0000"/>
                </a:solidFill>
              </a:rPr>
              <a:t>more ecological process studies</a:t>
            </a:r>
            <a:r>
              <a:rPr lang="en-US" altLang="ko-KR" sz="2400" dirty="0" smtClean="0"/>
              <a:t>, such as ecological interactions with physical factors, impacts on climate changes, are essential</a:t>
            </a:r>
            <a:r>
              <a:rPr lang="en-US" altLang="ko-KR" sz="2400" dirty="0" smtClean="0"/>
              <a:t>.</a:t>
            </a:r>
            <a:endParaRPr lang="en-US" altLang="ko-KR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14313" y="1065213"/>
            <a:ext cx="628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lvl="3" indent="-342900" eaLnBrk="1" hangingPunct="1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굴림" pitchFamily="50" charset="-127"/>
              </a:rPr>
              <a:t>We need strengthen links among</a:t>
            </a: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0" y="210901"/>
            <a:ext cx="9144000" cy="584775"/>
          </a:xfrm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ko-KR" sz="3200" dirty="0" smtClean="0">
                <a:solidFill>
                  <a:schemeClr val="tx2"/>
                </a:solidFill>
                <a:ea typeface="HY견고딕" pitchFamily="18" charset="-127"/>
              </a:rPr>
              <a:t>Approach to scientific need for EBFM</a:t>
            </a:r>
            <a:endParaRPr lang="ko-KR" altLang="en-US" sz="32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00250" y="3735388"/>
            <a:ext cx="2433638" cy="2295525"/>
            <a:chOff x="3536" y="2260"/>
            <a:chExt cx="955" cy="1057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36" y="2260"/>
              <a:ext cx="955" cy="104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86275"/>
                    <a:invGamma/>
                    <a:alpha val="60001"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565" y="2764"/>
              <a:ext cx="715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Physical, chemical &amp; biological oceanography</a:t>
              </a:r>
              <a:endPara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79950" y="3735388"/>
            <a:ext cx="2433638" cy="2265362"/>
            <a:chOff x="4396" y="2260"/>
            <a:chExt cx="955" cy="1043"/>
          </a:xfrm>
        </p:grpSpPr>
        <p:sp>
          <p:nvSpPr>
            <p:cNvPr id="42007" name="Oval 10"/>
            <p:cNvSpPr>
              <a:spLocks noChangeArrowheads="1"/>
            </p:cNvSpPr>
            <p:nvPr/>
          </p:nvSpPr>
          <p:spPr bwMode="auto">
            <a:xfrm>
              <a:off x="4396" y="2260"/>
              <a:ext cx="955" cy="1043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604" y="2764"/>
              <a:ext cx="715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Socio-economic sciences</a:t>
              </a:r>
              <a:endPara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090738" y="2008188"/>
            <a:ext cx="2492375" cy="2265362"/>
            <a:chOff x="1440" y="981"/>
            <a:chExt cx="1570" cy="1427"/>
          </a:xfrm>
        </p:grpSpPr>
        <p:sp>
          <p:nvSpPr>
            <p:cNvPr id="42005" name="Oval 13"/>
            <p:cNvSpPr>
              <a:spLocks noChangeArrowheads="1"/>
            </p:cNvSpPr>
            <p:nvPr/>
          </p:nvSpPr>
          <p:spPr bwMode="auto">
            <a:xfrm>
              <a:off x="1440" y="981"/>
              <a:ext cx="1533" cy="1427"/>
            </a:xfrm>
            <a:prstGeom prst="ellipse">
              <a:avLst/>
            </a:prstGeom>
            <a:gradFill rotWithShape="1">
              <a:gsLst>
                <a:gs pos="0">
                  <a:srgbClr val="90A7D5"/>
                </a:gs>
                <a:gs pos="100000">
                  <a:srgbClr val="A7C2F7">
                    <a:alpha val="0"/>
                  </a:srgb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570" y="1183"/>
              <a:ext cx="144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Meteorological &amp; environmental sciences</a:t>
              </a:r>
              <a:endPara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5" name="그룹 28"/>
          <p:cNvGrpSpPr>
            <a:grpSpLocks/>
          </p:cNvGrpSpPr>
          <p:nvPr/>
        </p:nvGrpSpPr>
        <p:grpSpPr bwMode="auto">
          <a:xfrm>
            <a:off x="4586288" y="2044700"/>
            <a:ext cx="2719387" cy="2265363"/>
            <a:chOff x="4781568" y="2044720"/>
            <a:chExt cx="2719390" cy="2265362"/>
          </a:xfrm>
        </p:grpSpPr>
        <p:sp>
          <p:nvSpPr>
            <p:cNvPr id="27" name="Oval 13"/>
            <p:cNvSpPr>
              <a:spLocks noChangeArrowheads="1"/>
            </p:cNvSpPr>
            <p:nvPr/>
          </p:nvSpPr>
          <p:spPr bwMode="auto">
            <a:xfrm>
              <a:off x="4781568" y="2044720"/>
              <a:ext cx="2433640" cy="226536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rgbClr val="A7C2F7">
                    <a:alpha val="0"/>
                  </a:srgbClr>
                </a:gs>
              </a:gsLst>
              <a:lin ang="8100000" scaled="1"/>
              <a:tileRect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5214955" y="2365395"/>
              <a:ext cx="2286003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Fisheries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sciences</a:t>
              </a:r>
              <a:endPara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3155950" y="2881313"/>
            <a:ext cx="2389188" cy="2595562"/>
            <a:chOff x="2241" y="1755"/>
            <a:chExt cx="1505" cy="1635"/>
          </a:xfrm>
        </p:grpSpPr>
        <p:grpSp>
          <p:nvGrpSpPr>
            <p:cNvPr id="41993" name="Group 16"/>
            <p:cNvGrpSpPr>
              <a:grpSpLocks/>
            </p:cNvGrpSpPr>
            <p:nvPr/>
          </p:nvGrpSpPr>
          <p:grpSpPr bwMode="auto">
            <a:xfrm>
              <a:off x="2241" y="1755"/>
              <a:ext cx="1505" cy="1635"/>
              <a:chOff x="4014" y="1752"/>
              <a:chExt cx="962" cy="1017"/>
            </a:xfrm>
          </p:grpSpPr>
          <p:sp>
            <p:nvSpPr>
              <p:cNvPr id="41995" name="Oval 17"/>
              <p:cNvSpPr>
                <a:spLocks noChangeArrowheads="1"/>
              </p:cNvSpPr>
              <p:nvPr/>
            </p:nvSpPr>
            <p:spPr bwMode="auto">
              <a:xfrm>
                <a:off x="4014" y="2550"/>
                <a:ext cx="962" cy="219"/>
              </a:xfrm>
              <a:prstGeom prst="ellipse">
                <a:avLst/>
              </a:prstGeom>
              <a:gradFill rotWithShape="1">
                <a:gsLst>
                  <a:gs pos="0">
                    <a:srgbClr val="333333"/>
                  </a:gs>
                  <a:gs pos="100000">
                    <a:srgbClr val="181818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41996" name="Group 18"/>
              <p:cNvGrpSpPr>
                <a:grpSpLocks/>
              </p:cNvGrpSpPr>
              <p:nvPr/>
            </p:nvGrpSpPr>
            <p:grpSpPr bwMode="auto">
              <a:xfrm>
                <a:off x="4030" y="1752"/>
                <a:ext cx="920" cy="913"/>
                <a:chOff x="4030" y="1752"/>
                <a:chExt cx="920" cy="913"/>
              </a:xfrm>
            </p:grpSpPr>
            <p:grpSp>
              <p:nvGrpSpPr>
                <p:cNvPr id="41997" name="Group 19"/>
                <p:cNvGrpSpPr>
                  <a:grpSpLocks/>
                </p:cNvGrpSpPr>
                <p:nvPr/>
              </p:nvGrpSpPr>
              <p:grpSpPr bwMode="auto">
                <a:xfrm>
                  <a:off x="4038" y="1752"/>
                  <a:ext cx="912" cy="913"/>
                  <a:chOff x="4038" y="1752"/>
                  <a:chExt cx="912" cy="913"/>
                </a:xfrm>
              </p:grpSpPr>
              <p:sp>
                <p:nvSpPr>
                  <p:cNvPr id="23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4038" y="1752"/>
                    <a:ext cx="912" cy="913"/>
                  </a:xfrm>
                  <a:prstGeom prst="roundRect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25400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ko-KR" altLang="en-US">
                      <a:ea typeface="굴림" pitchFamily="50" charset="-127"/>
                    </a:endParaRPr>
                  </a:p>
                </p:txBody>
              </p:sp>
              <p:sp>
                <p:nvSpPr>
                  <p:cNvPr id="24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4159" y="1775"/>
                    <a:ext cx="656" cy="583"/>
                  </a:xfrm>
                  <a:prstGeom prst="roundRect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  <a:ln w="1905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ko-KR" altLang="en-US">
                      <a:ea typeface="굴림" pitchFamily="50" charset="-127"/>
                    </a:endParaRPr>
                  </a:p>
                </p:txBody>
              </p:sp>
            </p:grpSp>
            <p:sp>
              <p:nvSpPr>
                <p:cNvPr id="22" name="Rectangle 22"/>
                <p:cNvSpPr>
                  <a:spLocks noChangeArrowheads="1"/>
                </p:cNvSpPr>
                <p:nvPr/>
              </p:nvSpPr>
              <p:spPr bwMode="auto">
                <a:xfrm>
                  <a:off x="4030" y="1962"/>
                  <a:ext cx="911" cy="4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en-US" altLang="ko-KR" sz="800" dirty="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Y헤드라인M" pitchFamily="18" charset="-127"/>
                    <a:ea typeface="HY헤드라인M" pitchFamily="18" charset="-127"/>
                  </a:endParaRPr>
                </a:p>
                <a:p>
                  <a:pPr algn="ctr">
                    <a:defRPr/>
                  </a:pPr>
                  <a:r>
                    <a:rPr lang="en-US" altLang="ko-KR" dirty="0">
                      <a:solidFill>
                        <a:srgbClr val="003366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   Integrated </a:t>
                  </a:r>
                </a:p>
                <a:p>
                  <a:pPr algn="ctr">
                    <a:defRPr/>
                  </a:pPr>
                  <a:r>
                    <a:rPr lang="en-US" altLang="ko-KR" dirty="0">
                      <a:solidFill>
                        <a:srgbClr val="003366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   multidisciplinary </a:t>
                  </a:r>
                </a:p>
                <a:p>
                  <a:pPr algn="ctr">
                    <a:defRPr/>
                  </a:pPr>
                  <a:r>
                    <a:rPr lang="en-US" altLang="ko-KR" dirty="0">
                      <a:solidFill>
                        <a:srgbClr val="003366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  programs</a:t>
                  </a:r>
                  <a:endParaRPr lang="ko-KR" altLang="en-US" dirty="0">
                    <a:solidFill>
                      <a:srgbClr val="0033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  <p:sp>
          <p:nvSpPr>
            <p:cNvPr id="41994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603" y="2712"/>
              <a:ext cx="776" cy="439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chemeClr val="bg2"/>
                      </a:gs>
                      <a:gs pos="100000">
                        <a:srgbClr val="FDFEFE"/>
                      </a:gs>
                    </a:gsLst>
                    <a:lin ang="18900000" scaled="1"/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PICES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rgbClr val="FDFEFE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59 -0.24122 L -4.72222E-6 3.19149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4255E-6 L 0.1908 -0.25694 " pathEditMode="relative" rAng="0" ptsTypes="AA">
                                      <p:cBhvr>
                                        <p:cTn id="19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1967 0.26783 " pathEditMode="relative" rAng="0" ptsTypes="AA">
                                      <p:cBhvr>
                                        <p:cTn id="27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19739 0.2632 " pathEditMode="relative" rAng="0" ptsTypes="AA">
                                      <p:cBhvr>
                                        <p:cTn id="35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In conclusion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type="body" orient="vert" idx="1"/>
          </p:nvPr>
        </p:nvSpPr>
        <p:spPr>
          <a:xfrm>
            <a:off x="457200" y="1193800"/>
            <a:ext cx="8401050" cy="5081391"/>
          </a:xfrm>
        </p:spPr>
        <p:txBody>
          <a:bodyPr vert="horz">
            <a:spAutoFit/>
          </a:bodyPr>
          <a:lstStyle/>
          <a:p>
            <a:pPr eaLnBrk="1" hangingPunct="1">
              <a:lnSpc>
                <a:spcPts val="3800"/>
              </a:lnSpc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altLang="ko-KR" sz="2800" dirty="0" smtClean="0">
                <a:latin typeface="Comic Sans MS" pitchFamily="66" charset="0"/>
                <a:cs typeface="Times New Roman" pitchFamily="18" charset="0"/>
              </a:rPr>
              <a:t> Under the current situation of changing climate, degraded ecosystems and depleted stocks, </a:t>
            </a:r>
            <a:r>
              <a:rPr lang="en-US" altLang="ko-KR" sz="2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a management system for holistic ecosystem approaches </a:t>
            </a:r>
            <a:r>
              <a:rPr lang="en-US" altLang="ko-KR" sz="2800" dirty="0" smtClean="0">
                <a:latin typeface="Comic Sans MS" pitchFamily="66" charset="0"/>
                <a:cs typeface="Times New Roman" pitchFamily="18" charset="0"/>
              </a:rPr>
              <a:t>needs to be properly established.</a:t>
            </a:r>
          </a:p>
          <a:p>
            <a:pPr eaLnBrk="1" hangingPunct="1"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endParaRPr lang="en-US" altLang="ko-KR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ts val="3800"/>
              </a:lnSpc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altLang="ko-KR" sz="2800" dirty="0" smtClean="0">
                <a:latin typeface="Comic Sans MS" pitchFamily="66" charset="0"/>
                <a:cs typeface="Times New Roman" pitchFamily="18" charset="0"/>
              </a:rPr>
              <a:t> Since EBFAF requires multi-disciplinary research, it will be desirable for neighboring countries to conduct cooperative studies for the Yellow Sea LME</a:t>
            </a:r>
            <a:endParaRPr lang="ko-KR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Large confetti"/>
          <p:cNvSpPr>
            <a:spLocks noChangeArrowheads="1"/>
          </p:cNvSpPr>
          <p:nvPr/>
        </p:nvSpPr>
        <p:spPr bwMode="auto">
          <a:xfrm>
            <a:off x="773113" y="4929188"/>
            <a:ext cx="7656512" cy="4000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latinLnBrk="1" hangingPunct="1"/>
            <a:r>
              <a:rPr lang="en-US" altLang="ko-KR" sz="2000" dirty="0"/>
              <a:t>YS, ECS (</a:t>
            </a:r>
            <a:r>
              <a:rPr lang="en-US" altLang="ko-KR" sz="2000" b="1" dirty="0"/>
              <a:t>D</a:t>
            </a:r>
            <a:r>
              <a:rPr lang="en-US" altLang="ko-KR" sz="2000" dirty="0"/>
              <a:t>): very highly </a:t>
            </a:r>
            <a:r>
              <a:rPr lang="en-US" altLang="ko-KR" sz="2000" dirty="0" smtClean="0"/>
              <a:t>impacted</a:t>
            </a:r>
            <a:endParaRPr kumimoji="1" lang="en-US" altLang="ko-KR" sz="2000" b="1" dirty="0">
              <a:ea typeface="HY견고딕" pitchFamily="18" charset="-127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357188"/>
            <a:ext cx="55753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 descr="Large confetti"/>
          <p:cNvSpPr>
            <a:spLocks noChangeArrowheads="1"/>
          </p:cNvSpPr>
          <p:nvPr/>
        </p:nvSpPr>
        <p:spPr bwMode="auto">
          <a:xfrm>
            <a:off x="2500313" y="6215063"/>
            <a:ext cx="6643687" cy="6461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1" latinLnBrk="1" hangingPunct="1"/>
            <a:r>
              <a:rPr lang="en-US" altLang="ko-KR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Global map of human impact on marine ecosystems based on 17 anthropogenic drivers</a:t>
            </a:r>
            <a:r>
              <a:rPr lang="ko-KR" altLang="en-US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(Halpen et al., 2008, Science)</a:t>
            </a:r>
            <a:endParaRPr kumimoji="1" lang="en-US" altLang="ko-KR" b="1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10001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3200" smtClean="0">
                <a:latin typeface="Tahoma" pitchFamily="34" charset="0"/>
                <a:ea typeface="Tahoma" pitchFamily="34" charset="0"/>
                <a:cs typeface="Tahoma" pitchFamily="34" charset="0"/>
              </a:rPr>
              <a:t>World capture fisheries production </a:t>
            </a:r>
            <a:br>
              <a:rPr lang="en-US" altLang="ko-KR" sz="320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sz="3200" smtClean="0">
                <a:latin typeface="Tahoma" pitchFamily="34" charset="0"/>
                <a:ea typeface="Tahoma" pitchFamily="34" charset="0"/>
                <a:cs typeface="Tahoma" pitchFamily="34" charset="0"/>
              </a:rPr>
              <a:t>including freshwater (FAO, 2009)</a:t>
            </a:r>
            <a:endParaRPr lang="ko-KR" altLang="en-US" sz="320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8435" name="그룹 10"/>
          <p:cNvGrpSpPr>
            <a:grpSpLocks/>
          </p:cNvGrpSpPr>
          <p:nvPr/>
        </p:nvGrpSpPr>
        <p:grpSpPr bwMode="auto">
          <a:xfrm>
            <a:off x="285750" y="1260475"/>
            <a:ext cx="8640763" cy="5040313"/>
            <a:chOff x="642910" y="1928802"/>
            <a:chExt cx="8258203" cy="4454525"/>
          </a:xfrm>
        </p:grpSpPr>
        <p:pic>
          <p:nvPicPr>
            <p:cNvPr id="18436" name="Picture 5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38" y="1986880"/>
              <a:ext cx="8258175" cy="4396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642910" y="1928802"/>
              <a:ext cx="1485951" cy="308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</a:rPr>
                <a:t>Million tonnes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884238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 dirty="0">
                <a:solidFill>
                  <a:srgbClr val="CCFFFF"/>
                </a:solidFill>
                <a:latin typeface="Arial" charset="0"/>
              </a:rPr>
              <a:t>Catch by FAO marine fishing </a:t>
            </a:r>
            <a:r>
              <a:rPr lang="en-US" altLang="ko-KR" sz="3200" b="1" dirty="0" smtClean="0">
                <a:solidFill>
                  <a:srgbClr val="CCFFFF"/>
                </a:solidFill>
                <a:latin typeface="Arial" charset="0"/>
              </a:rPr>
              <a:t>area (FAO, 2009)</a:t>
            </a:r>
            <a:endParaRPr lang="en-US" altLang="ko-KR" sz="3200" b="1" dirty="0">
              <a:solidFill>
                <a:srgbClr val="CCFFFF"/>
              </a:solidFill>
              <a:latin typeface="Arial" charset="0"/>
            </a:endParaRPr>
          </a:p>
        </p:txBody>
      </p:sp>
      <p:grpSp>
        <p:nvGrpSpPr>
          <p:cNvPr id="19459" name="그룹 78"/>
          <p:cNvGrpSpPr>
            <a:grpSpLocks/>
          </p:cNvGrpSpPr>
          <p:nvPr/>
        </p:nvGrpSpPr>
        <p:grpSpPr bwMode="auto">
          <a:xfrm>
            <a:off x="287338" y="1260475"/>
            <a:ext cx="8640762" cy="5040313"/>
            <a:chOff x="179388" y="1400175"/>
            <a:chExt cx="8745537" cy="4857750"/>
          </a:xfrm>
        </p:grpSpPr>
        <p:pic>
          <p:nvPicPr>
            <p:cNvPr id="19534" name="Picture 4" descr="FAO해역별 어획량(수치제거)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388" y="1400175"/>
              <a:ext cx="8745537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35" name="Rectangle 3"/>
            <p:cNvSpPr>
              <a:spLocks noChangeArrowheads="1"/>
            </p:cNvSpPr>
            <p:nvPr/>
          </p:nvSpPr>
          <p:spPr bwMode="auto">
            <a:xfrm>
              <a:off x="2571736" y="1571612"/>
              <a:ext cx="4210050" cy="381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latinLnBrk="1" hangingPunct="1">
                <a:lnSpc>
                  <a:spcPct val="120000"/>
                </a:lnSpc>
              </a:pPr>
              <a:r>
                <a:rPr kumimoji="1" lang="en-US" altLang="ko-KR" sz="1600">
                  <a:solidFill>
                    <a:srgbClr val="7030A0"/>
                  </a:solidFill>
                  <a:latin typeface="Arial" charset="0"/>
                </a:rPr>
                <a:t>Total catch (in 2007) = 81.2 </a:t>
              </a:r>
              <a:r>
                <a:rPr kumimoji="1" lang="en-US" altLang="ko-KR" sz="1600">
                  <a:solidFill>
                    <a:srgbClr val="7030A0"/>
                  </a:solidFill>
                  <a:latin typeface="Arial" charset="0"/>
                  <a:cs typeface="Arial" charset="0"/>
                </a:rPr>
                <a:t>million tons</a:t>
              </a:r>
              <a:endParaRPr kumimoji="1" lang="en-US" altLang="ko-KR" sz="1600">
                <a:solidFill>
                  <a:srgbClr val="7030A0"/>
                </a:solidFill>
                <a:latin typeface="Arial" charset="0"/>
              </a:endParaRPr>
            </a:p>
          </p:txBody>
        </p:sp>
      </p:grp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229100" y="2798763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600" b="1">
                <a:solidFill>
                  <a:srgbClr val="000000"/>
                </a:solidFill>
                <a:latin typeface="Times New Roman" pitchFamily="18" charset="0"/>
              </a:rPr>
              <a:t>20.3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970463" y="47244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600" b="1">
                <a:solidFill>
                  <a:srgbClr val="000000"/>
                </a:solidFill>
                <a:latin typeface="Times New Roman" pitchFamily="18" charset="0"/>
              </a:rPr>
              <a:t>0.6</a:t>
            </a:r>
          </a:p>
        </p:txBody>
      </p:sp>
      <p:pic>
        <p:nvPicPr>
          <p:cNvPr id="19462" name="Picture 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8763" y="3281363"/>
            <a:ext cx="4476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4127500" y="3649663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600" b="1">
                <a:solidFill>
                  <a:srgbClr val="000000"/>
                </a:solidFill>
                <a:latin typeface="Times New Roman" pitchFamily="18" charset="0"/>
              </a:rPr>
              <a:t>11.5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663700" y="3717925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600" b="1">
                <a:solidFill>
                  <a:srgbClr val="000000"/>
                </a:solidFill>
                <a:latin typeface="Times New Roman" pitchFamily="18" charset="0"/>
              </a:rPr>
              <a:t>4.2</a:t>
            </a:r>
          </a:p>
        </p:txBody>
      </p:sp>
      <p:pic>
        <p:nvPicPr>
          <p:cNvPr id="19465" name="Picture 10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7363" y="3992563"/>
            <a:ext cx="2571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1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8950" y="4129088"/>
            <a:ext cx="2571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2425700" y="403225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600" b="1">
                <a:solidFill>
                  <a:srgbClr val="000000"/>
                </a:solidFill>
                <a:latin typeface="Times New Roman" pitchFamily="18" charset="0"/>
              </a:rPr>
              <a:t>5.8</a:t>
            </a:r>
          </a:p>
        </p:txBody>
      </p:sp>
      <p:pic>
        <p:nvPicPr>
          <p:cNvPr id="19468" name="Picture 13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6188" y="4327525"/>
            <a:ext cx="2540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6188" y="4462463"/>
            <a:ext cx="254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6188" y="4597400"/>
            <a:ext cx="254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6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6188" y="4732338"/>
            <a:ext cx="25400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6215063" y="4073525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600" b="1">
                <a:solidFill>
                  <a:srgbClr val="000000"/>
                </a:solidFill>
                <a:latin typeface="Times New Roman" pitchFamily="18" charset="0"/>
              </a:rPr>
              <a:t>12.1</a:t>
            </a:r>
          </a:p>
        </p:txBody>
      </p:sp>
      <p:pic>
        <p:nvPicPr>
          <p:cNvPr id="19473" name="Picture 18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825" y="3767138"/>
            <a:ext cx="249238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5245100" y="34671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600" b="1">
                <a:solidFill>
                  <a:srgbClr val="000000"/>
                </a:solidFill>
                <a:latin typeface="Times New Roman" pitchFamily="18" charset="0"/>
              </a:rPr>
              <a:t>1.7</a:t>
            </a:r>
          </a:p>
        </p:txBody>
      </p:sp>
      <p:pic>
        <p:nvPicPr>
          <p:cNvPr id="19475" name="Picture 20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0188" y="4383088"/>
            <a:ext cx="255587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7440613" y="316865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600" b="1">
                <a:solidFill>
                  <a:srgbClr val="000000"/>
                </a:solidFill>
                <a:latin typeface="Times New Roman" pitchFamily="18" charset="0"/>
              </a:rPr>
              <a:t>1.5</a:t>
            </a:r>
          </a:p>
        </p:txBody>
      </p:sp>
      <p:pic>
        <p:nvPicPr>
          <p:cNvPr id="19477" name="Picture 22" descr="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8088" y="3556000"/>
            <a:ext cx="25400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8" name="Text Box 23"/>
          <p:cNvSpPr txBox="1">
            <a:spLocks noChangeArrowheads="1"/>
          </p:cNvSpPr>
          <p:nvPr/>
        </p:nvSpPr>
        <p:spPr bwMode="auto">
          <a:xfrm>
            <a:off x="7578725" y="2497138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600" b="1">
                <a:solidFill>
                  <a:srgbClr val="000000"/>
                </a:solidFill>
                <a:latin typeface="Times New Roman" pitchFamily="18" charset="0"/>
              </a:rPr>
              <a:t>2.2</a:t>
            </a:r>
          </a:p>
        </p:txBody>
      </p:sp>
      <p:pic>
        <p:nvPicPr>
          <p:cNvPr id="19479" name="Picture 2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8738" y="2936875"/>
            <a:ext cx="2571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0" name="Text Box 25"/>
          <p:cNvSpPr txBox="1">
            <a:spLocks noChangeArrowheads="1"/>
          </p:cNvSpPr>
          <p:nvPr/>
        </p:nvSpPr>
        <p:spPr bwMode="auto">
          <a:xfrm>
            <a:off x="5118100" y="2794000"/>
            <a:ext cx="477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kumimoji="1" lang="en-US" altLang="ko-KR" sz="1600" b="1">
                <a:solidFill>
                  <a:srgbClr val="000000"/>
                </a:solidFill>
                <a:latin typeface="Times New Roman" pitchFamily="18" charset="0"/>
              </a:rPr>
              <a:t>3.0</a:t>
            </a:r>
          </a:p>
        </p:txBody>
      </p:sp>
      <p:pic>
        <p:nvPicPr>
          <p:cNvPr id="19481" name="Picture 26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6488" y="2820988"/>
            <a:ext cx="25558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2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6488" y="2924175"/>
            <a:ext cx="257175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3" name="Text Box 28"/>
          <p:cNvSpPr txBox="1">
            <a:spLocks noChangeArrowheads="1"/>
          </p:cNvSpPr>
          <p:nvPr/>
        </p:nvSpPr>
        <p:spPr bwMode="auto">
          <a:xfrm>
            <a:off x="8115300" y="316865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600" b="1">
                <a:solidFill>
                  <a:srgbClr val="000000"/>
                </a:solidFill>
                <a:latin typeface="Times New Roman" pitchFamily="18" charset="0"/>
              </a:rPr>
              <a:t>3.2</a:t>
            </a:r>
          </a:p>
        </p:txBody>
      </p:sp>
      <p:sp>
        <p:nvSpPr>
          <p:cNvPr id="19484" name="Text Box 29"/>
          <p:cNvSpPr txBox="1">
            <a:spLocks noChangeArrowheads="1"/>
          </p:cNvSpPr>
          <p:nvPr/>
        </p:nvSpPr>
        <p:spPr bwMode="auto">
          <a:xfrm>
            <a:off x="8224838" y="2538413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600" b="1">
                <a:solidFill>
                  <a:srgbClr val="000000"/>
                </a:solidFill>
                <a:latin typeface="Times New Roman" pitchFamily="18" charset="0"/>
              </a:rPr>
              <a:t>9.1</a:t>
            </a:r>
          </a:p>
        </p:txBody>
      </p:sp>
      <p:sp>
        <p:nvSpPr>
          <p:cNvPr id="19485" name="Text Box 30"/>
          <p:cNvSpPr txBox="1">
            <a:spLocks noChangeArrowheads="1"/>
          </p:cNvSpPr>
          <p:nvPr/>
        </p:nvSpPr>
        <p:spPr bwMode="auto">
          <a:xfrm>
            <a:off x="384175" y="4587875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600" b="1">
                <a:solidFill>
                  <a:srgbClr val="000000"/>
                </a:solidFill>
                <a:latin typeface="Times New Roman" pitchFamily="18" charset="0"/>
              </a:rPr>
              <a:t>1.4</a:t>
            </a:r>
          </a:p>
        </p:txBody>
      </p:sp>
      <p:sp>
        <p:nvSpPr>
          <p:cNvPr id="19486" name="Text Box 31"/>
          <p:cNvSpPr txBox="1">
            <a:spLocks noChangeArrowheads="1"/>
          </p:cNvSpPr>
          <p:nvPr/>
        </p:nvSpPr>
        <p:spPr bwMode="auto">
          <a:xfrm>
            <a:off x="8015288" y="44831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600" b="1">
                <a:solidFill>
                  <a:srgbClr val="000000"/>
                </a:solidFill>
                <a:latin typeface="Times New Roman" pitchFamily="18" charset="0"/>
              </a:rPr>
              <a:t>2.5</a:t>
            </a:r>
          </a:p>
        </p:txBody>
      </p:sp>
      <p:pic>
        <p:nvPicPr>
          <p:cNvPr id="19487" name="Picture 3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0538" y="4751388"/>
            <a:ext cx="255587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3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8" y="4865688"/>
            <a:ext cx="257175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9" name="Picture 3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7363" y="4251325"/>
            <a:ext cx="25717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Picture 36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0450" y="4419600"/>
            <a:ext cx="4476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1" name="Picture 3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6975" y="3440113"/>
            <a:ext cx="254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2" name="Picture 38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025" y="3438525"/>
            <a:ext cx="2571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3" name="Picture 3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8963" y="3552825"/>
            <a:ext cx="2571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4" name="Picture 40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8963" y="3670300"/>
            <a:ext cx="2571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5" name="Picture 41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8013" y="2820988"/>
            <a:ext cx="4492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6" name="Picture 4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9875" y="3078163"/>
            <a:ext cx="4476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7" name="Picture 43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4475" y="4487863"/>
            <a:ext cx="249238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8" name="Picture 4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2388" y="2797175"/>
            <a:ext cx="2571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9" name="Picture 46" descr="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5013325"/>
            <a:ext cx="252413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0" name="Picture 48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0813" y="3910013"/>
            <a:ext cx="4508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1" name="Picture 51" descr="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2125" y="4506913"/>
            <a:ext cx="25241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2" name="Picture 5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0775" y="3041650"/>
            <a:ext cx="257175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3" name="Picture 5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2125" y="4370388"/>
            <a:ext cx="25717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4" name="Picture 18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5788" y="3965575"/>
            <a:ext cx="249237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5" name="Picture 3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8950" y="4867275"/>
            <a:ext cx="2555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6" name="Picture 4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5425" y="4329113"/>
            <a:ext cx="25400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7" name="Picture 46" descr="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2413" y="3898900"/>
            <a:ext cx="252412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8" name="Picture 53" descr="물고기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6900" y="4095750"/>
            <a:ext cx="233363" cy="6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9" name="Picture 54" descr="물고기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6675" y="3059113"/>
            <a:ext cx="23336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0" name="Picture 55" descr="물고기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8488" y="3800475"/>
            <a:ext cx="233362" cy="6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1" name="Picture 56" descr="물고기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8475" y="4986338"/>
            <a:ext cx="233363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2" name="Picture 57" descr="물고기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663" y="4991100"/>
            <a:ext cx="233362" cy="6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3" name="Picture 46" descr="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3838" y="4471988"/>
            <a:ext cx="252412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4" name="Picture 59" descr="물고기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1675" y="3136900"/>
            <a:ext cx="233363" cy="6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77"/>
          <p:cNvGrpSpPr>
            <a:grpSpLocks/>
          </p:cNvGrpSpPr>
          <p:nvPr/>
        </p:nvGrpSpPr>
        <p:grpSpPr bwMode="auto">
          <a:xfrm>
            <a:off x="287338" y="1260475"/>
            <a:ext cx="8640762" cy="5040313"/>
            <a:chOff x="179388" y="1401763"/>
            <a:chExt cx="8785225" cy="4857750"/>
          </a:xfrm>
        </p:grpSpPr>
        <p:grpSp>
          <p:nvGrpSpPr>
            <p:cNvPr id="19516" name="Group 2"/>
            <p:cNvGrpSpPr>
              <a:grpSpLocks/>
            </p:cNvGrpSpPr>
            <p:nvPr/>
          </p:nvGrpSpPr>
          <p:grpSpPr bwMode="auto">
            <a:xfrm>
              <a:off x="179388" y="1401763"/>
              <a:ext cx="8785226" cy="4857750"/>
              <a:chOff x="113" y="890"/>
              <a:chExt cx="5534" cy="3060"/>
            </a:xfrm>
          </p:grpSpPr>
          <p:pic>
            <p:nvPicPr>
              <p:cNvPr id="19518" name="Picture 3" descr="FAO해역별 어획량(칼라 - 수치제거)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3" y="890"/>
                <a:ext cx="5509" cy="3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519" name="Text Box 4"/>
              <p:cNvSpPr txBox="1">
                <a:spLocks noChangeArrowheads="1"/>
              </p:cNvSpPr>
              <p:nvPr/>
            </p:nvSpPr>
            <p:spPr bwMode="auto">
              <a:xfrm>
                <a:off x="2382" y="1885"/>
                <a:ext cx="68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25.0% / 6.0%</a:t>
                </a:r>
              </a:p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(0.99)</a:t>
                </a:r>
              </a:p>
            </p:txBody>
          </p:sp>
          <p:sp>
            <p:nvSpPr>
              <p:cNvPr id="19520" name="Text Box 5"/>
              <p:cNvSpPr txBox="1">
                <a:spLocks noChangeArrowheads="1"/>
              </p:cNvSpPr>
              <p:nvPr/>
            </p:nvSpPr>
            <p:spPr bwMode="auto">
              <a:xfrm>
                <a:off x="3101" y="2280"/>
                <a:ext cx="68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2.0% / 13.3%</a:t>
                </a:r>
              </a:p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(0.03)</a:t>
                </a:r>
              </a:p>
            </p:txBody>
          </p:sp>
          <p:sp>
            <p:nvSpPr>
              <p:cNvPr id="19521" name="Text Box 6"/>
              <p:cNvSpPr txBox="1">
                <a:spLocks noChangeArrowheads="1"/>
              </p:cNvSpPr>
              <p:nvPr/>
            </p:nvSpPr>
            <p:spPr bwMode="auto">
              <a:xfrm>
                <a:off x="3059" y="3005"/>
                <a:ext cx="6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0.8% / 7.7%</a:t>
                </a:r>
              </a:p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(0.02)</a:t>
                </a:r>
              </a:p>
            </p:txBody>
          </p:sp>
          <p:sp>
            <p:nvSpPr>
              <p:cNvPr id="19522" name="Text Box 7"/>
              <p:cNvSpPr txBox="1">
                <a:spLocks noChangeArrowheads="1"/>
              </p:cNvSpPr>
              <p:nvPr/>
            </p:nvSpPr>
            <p:spPr bwMode="auto">
              <a:xfrm>
                <a:off x="3870" y="2792"/>
                <a:ext cx="68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14.8% / 8.5%</a:t>
                </a:r>
              </a:p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(0.39)</a:t>
                </a:r>
              </a:p>
            </p:txBody>
          </p:sp>
          <p:sp>
            <p:nvSpPr>
              <p:cNvPr id="19523" name="Text Box 8"/>
              <p:cNvSpPr txBox="1">
                <a:spLocks noChangeArrowheads="1"/>
              </p:cNvSpPr>
              <p:nvPr/>
            </p:nvSpPr>
            <p:spPr bwMode="auto">
              <a:xfrm>
                <a:off x="3059" y="1736"/>
                <a:ext cx="6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3.6% / 2.1%</a:t>
                </a:r>
              </a:p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(0.38)</a:t>
                </a:r>
              </a:p>
            </p:txBody>
          </p:sp>
          <p:sp>
            <p:nvSpPr>
              <p:cNvPr id="19524" name="Text Box 9"/>
              <p:cNvSpPr txBox="1">
                <a:spLocks noChangeArrowheads="1"/>
              </p:cNvSpPr>
              <p:nvPr/>
            </p:nvSpPr>
            <p:spPr bwMode="auto">
              <a:xfrm>
                <a:off x="2368" y="2316"/>
                <a:ext cx="68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13.6% / 9.2%</a:t>
                </a:r>
              </a:p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(0.35)</a:t>
                </a:r>
              </a:p>
            </p:txBody>
          </p:sp>
          <p:sp>
            <p:nvSpPr>
              <p:cNvPr id="19525" name="Text Box 10"/>
              <p:cNvSpPr txBox="1">
                <a:spLocks noChangeArrowheads="1"/>
              </p:cNvSpPr>
              <p:nvPr/>
            </p:nvSpPr>
            <p:spPr bwMode="auto">
              <a:xfrm>
                <a:off x="1607" y="3061"/>
                <a:ext cx="6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7.0% / 8.4%</a:t>
                </a:r>
              </a:p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(0.18)</a:t>
                </a:r>
              </a:p>
            </p:txBody>
          </p:sp>
          <p:sp>
            <p:nvSpPr>
              <p:cNvPr id="19526" name="Text Box 11"/>
              <p:cNvSpPr txBox="1">
                <a:spLocks noChangeArrowheads="1"/>
              </p:cNvSpPr>
              <p:nvPr/>
            </p:nvSpPr>
            <p:spPr bwMode="auto">
              <a:xfrm>
                <a:off x="869" y="2553"/>
                <a:ext cx="60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5.4% /8.5%</a:t>
                </a:r>
              </a:p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(0.15)</a:t>
                </a:r>
              </a:p>
            </p:txBody>
          </p:sp>
          <p:sp>
            <p:nvSpPr>
              <p:cNvPr id="19527" name="Text Box 12"/>
              <p:cNvSpPr txBox="1">
                <a:spLocks noChangeArrowheads="1"/>
              </p:cNvSpPr>
              <p:nvPr/>
            </p:nvSpPr>
            <p:spPr bwMode="auto">
              <a:xfrm>
                <a:off x="156" y="3022"/>
                <a:ext cx="6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1.8% / 5.1%</a:t>
                </a:r>
              </a:p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(0.08)</a:t>
                </a:r>
              </a:p>
            </p:txBody>
          </p:sp>
          <p:sp>
            <p:nvSpPr>
              <p:cNvPr id="19528" name="Text Box 13"/>
              <p:cNvSpPr txBox="1">
                <a:spLocks noChangeArrowheads="1"/>
              </p:cNvSpPr>
              <p:nvPr/>
            </p:nvSpPr>
            <p:spPr bwMode="auto">
              <a:xfrm>
                <a:off x="4422" y="2099"/>
                <a:ext cx="6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1.9% / 4.0%</a:t>
                </a:r>
              </a:p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(0.10)</a:t>
                </a:r>
              </a:p>
            </p:txBody>
          </p:sp>
          <p:sp>
            <p:nvSpPr>
              <p:cNvPr id="19529" name="Text Box 14"/>
              <p:cNvSpPr txBox="1">
                <a:spLocks noChangeArrowheads="1"/>
              </p:cNvSpPr>
              <p:nvPr/>
            </p:nvSpPr>
            <p:spPr bwMode="auto">
              <a:xfrm>
                <a:off x="4740" y="3022"/>
                <a:ext cx="6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3.1% / 4.8%</a:t>
                </a:r>
              </a:p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(0.14)</a:t>
                </a:r>
              </a:p>
            </p:txBody>
          </p:sp>
          <p:sp>
            <p:nvSpPr>
              <p:cNvPr id="19530" name="Text Box 15"/>
              <p:cNvSpPr txBox="1">
                <a:spLocks noChangeArrowheads="1"/>
              </p:cNvSpPr>
              <p:nvPr/>
            </p:nvSpPr>
            <p:spPr bwMode="auto">
              <a:xfrm>
                <a:off x="4800" y="3460"/>
                <a:ext cx="68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0.01% / 3.5%</a:t>
                </a:r>
              </a:p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(0.001)</a:t>
                </a:r>
              </a:p>
            </p:txBody>
          </p:sp>
          <p:sp>
            <p:nvSpPr>
              <p:cNvPr id="19531" name="Text Box 16"/>
              <p:cNvSpPr txBox="1">
                <a:spLocks noChangeArrowheads="1"/>
              </p:cNvSpPr>
              <p:nvPr/>
            </p:nvSpPr>
            <p:spPr bwMode="auto">
              <a:xfrm>
                <a:off x="5014" y="2008"/>
                <a:ext cx="6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4.0% / 3.9%</a:t>
                </a:r>
              </a:p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(0.23)</a:t>
                </a:r>
              </a:p>
            </p:txBody>
          </p:sp>
          <p:sp>
            <p:nvSpPr>
              <p:cNvPr id="19532" name="Text Box 17"/>
              <p:cNvSpPr txBox="1">
                <a:spLocks noChangeArrowheads="1"/>
              </p:cNvSpPr>
              <p:nvPr/>
            </p:nvSpPr>
            <p:spPr bwMode="auto">
              <a:xfrm>
                <a:off x="4513" y="1797"/>
                <a:ext cx="588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latinLnBrk="1" hangingPunct="1"/>
                <a:r>
                  <a:rPr kumimoji="1" lang="en-US" altLang="ko-KR" sz="1100" b="1">
                    <a:solidFill>
                      <a:srgbClr val="FF0000"/>
                    </a:solidFill>
                    <a:latin typeface="Arial" charset="0"/>
                  </a:rPr>
                  <a:t>2.7% / 1.7%</a:t>
                </a:r>
              </a:p>
              <a:p>
                <a:pPr algn="ctr" eaLnBrk="1" latinLnBrk="1" hangingPunct="1"/>
                <a:r>
                  <a:rPr kumimoji="1" lang="en-US" altLang="ko-KR" sz="1100" b="1">
                    <a:solidFill>
                      <a:srgbClr val="FF0000"/>
                    </a:solidFill>
                    <a:latin typeface="Arial" charset="0"/>
                  </a:rPr>
                  <a:t>(0.34)</a:t>
                </a:r>
              </a:p>
            </p:txBody>
          </p:sp>
          <p:sp>
            <p:nvSpPr>
              <p:cNvPr id="19533" name="Text Box 18"/>
              <p:cNvSpPr txBox="1">
                <a:spLocks noChangeArrowheads="1"/>
              </p:cNvSpPr>
              <p:nvPr/>
            </p:nvSpPr>
            <p:spPr bwMode="auto">
              <a:xfrm>
                <a:off x="470" y="981"/>
                <a:ext cx="68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11.3% / 4.0%</a:t>
                </a:r>
              </a:p>
              <a:p>
                <a:pPr algn="ctr" eaLnBrk="1" latinLnBrk="1" hangingPunct="1"/>
                <a:r>
                  <a:rPr kumimoji="1" lang="en-US" altLang="ko-KR" sz="1200" b="1">
                    <a:solidFill>
                      <a:srgbClr val="FF0000"/>
                    </a:solidFill>
                    <a:latin typeface="Arial" charset="0"/>
                  </a:rPr>
                  <a:t>(0.63)</a:t>
                </a:r>
              </a:p>
            </p:txBody>
          </p:sp>
        </p:grpSp>
        <p:sp>
          <p:nvSpPr>
            <p:cNvPr id="101" name="Rectangle 3"/>
            <p:cNvSpPr>
              <a:spLocks noChangeArrowheads="1"/>
            </p:cNvSpPr>
            <p:nvPr/>
          </p:nvSpPr>
          <p:spPr bwMode="auto">
            <a:xfrm>
              <a:off x="2786064" y="1571593"/>
              <a:ext cx="3855945" cy="380969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latinLnBrk="1" hangingPunct="1">
                <a:lnSpc>
                  <a:spcPct val="120000"/>
                </a:lnSpc>
                <a:defRPr/>
              </a:pPr>
              <a:r>
                <a:rPr kumimoji="1" lang="en-US" altLang="ko-KR" sz="160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ea typeface="굴림" pitchFamily="50" charset="-127"/>
                </a:rPr>
                <a:t>(  ) : catch per unit area (t/km</a:t>
              </a:r>
              <a:r>
                <a:rPr kumimoji="1" lang="en-US" altLang="ko-KR" sz="1600" baseline="3000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ea typeface="굴림" pitchFamily="50" charset="-127"/>
                </a:rPr>
                <a:t>2</a:t>
              </a:r>
              <a:r>
                <a:rPr kumimoji="1" lang="en-US" altLang="ko-KR" sz="160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ea typeface="굴림" pitchFamily="50" charset="-127"/>
                </a:rPr>
                <a:t>)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742950" y="1643063"/>
            <a:ext cx="8258175" cy="3859212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2400" b="1" smtClean="0">
                <a:ea typeface="굴림" charset="-127"/>
              </a:rPr>
              <a:t>Out of 584 monitored stocks, 441 stocks (76%) were assessed</a:t>
            </a:r>
          </a:p>
          <a:p>
            <a:pPr eaLnBrk="1" hangingPunct="1">
              <a:lnSpc>
                <a:spcPct val="80000"/>
              </a:lnSpc>
            </a:pPr>
            <a:endParaRPr lang="en-US" altLang="ko-KR" sz="2400" b="1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400" b="1" smtClean="0">
                <a:ea typeface="굴림" charset="-127"/>
              </a:rPr>
              <a:t>Of the 441 stocks,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b="1" smtClean="0">
                <a:ea typeface="굴림" charset="-127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400" b="1" smtClean="0">
                <a:solidFill>
                  <a:srgbClr val="FF0000"/>
                </a:solidFill>
                <a:ea typeface="굴림" charset="-127"/>
              </a:rPr>
              <a:t>    77% fully- or over-exploited, depleted or recovering (85% in NW Pacific) </a:t>
            </a:r>
          </a:p>
          <a:p>
            <a:pPr eaLnBrk="1" hangingPunct="1">
              <a:lnSpc>
                <a:spcPct val="80000"/>
              </a:lnSpc>
            </a:pPr>
            <a:endParaRPr lang="en-US" altLang="ko-KR" sz="2400" b="1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400" b="1" smtClean="0">
                <a:ea typeface="굴림" charset="-127"/>
              </a:rPr>
              <a:t>Increasing trend in % over-exploited stocks since 1974</a:t>
            </a:r>
          </a:p>
          <a:p>
            <a:pPr eaLnBrk="1" hangingPunct="1">
              <a:lnSpc>
                <a:spcPct val="80000"/>
              </a:lnSpc>
            </a:pPr>
            <a:endParaRPr lang="en-US" altLang="ko-KR" sz="2400" b="1" smtClean="0">
              <a:solidFill>
                <a:schemeClr val="accent2"/>
              </a:solidFill>
              <a:ea typeface="굴림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472386" cy="1000132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altLang="ko-KR" smtClean="0">
                <a:solidFill>
                  <a:schemeClr val="tx2"/>
                </a:solidFill>
              </a:rPr>
              <a:t>Exploitation state</a:t>
            </a:r>
            <a:endParaRPr lang="ko-KR" altLang="en-US" smtClean="0"/>
          </a:p>
        </p:txBody>
      </p:sp>
      <p:sp>
        <p:nvSpPr>
          <p:cNvPr id="20484" name="직사각형 4"/>
          <p:cNvSpPr>
            <a:spLocks noChangeArrowheads="1"/>
          </p:cNvSpPr>
          <p:nvPr/>
        </p:nvSpPr>
        <p:spPr bwMode="auto">
          <a:xfrm>
            <a:off x="7653338" y="6215063"/>
            <a:ext cx="1490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ko-KR">
                <a:solidFill>
                  <a:schemeClr val="tx2"/>
                </a:solidFill>
              </a:rPr>
              <a:t>(FAO, 2005) </a:t>
            </a: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내용 개체 틀 2"/>
          <p:cNvSpPr>
            <a:spLocks noGrp="1"/>
          </p:cNvSpPr>
          <p:nvPr>
            <p:ph idx="1"/>
          </p:nvPr>
        </p:nvSpPr>
        <p:spPr>
          <a:xfrm>
            <a:off x="1071563" y="1643063"/>
            <a:ext cx="7772400" cy="362585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ko-KR" sz="2800" smtClean="0">
                <a:ea typeface="굴림" charset="-127"/>
              </a:rPr>
              <a:t> Japan    45.4%</a:t>
            </a:r>
          </a:p>
          <a:p>
            <a:pPr eaLnBrk="1" hangingPunct="1"/>
            <a:r>
              <a:rPr lang="en-US" altLang="ko-KR" sz="2800" smtClean="0">
                <a:ea typeface="굴림" charset="-127"/>
              </a:rPr>
              <a:t> Korea    39.9%        NW Pacific  34.4%</a:t>
            </a:r>
          </a:p>
          <a:p>
            <a:pPr eaLnBrk="1" hangingPunct="1"/>
            <a:r>
              <a:rPr lang="en-US" altLang="ko-KR" sz="2800" smtClean="0">
                <a:ea typeface="굴림" charset="-127"/>
              </a:rPr>
              <a:t> China    18.0%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800" smtClean="0">
                <a:ea typeface="굴림" charset="-127"/>
              </a:rPr>
              <a:t>----------------------------------------------</a:t>
            </a:r>
          </a:p>
          <a:p>
            <a:pPr eaLnBrk="1" hangingPunct="1"/>
            <a:r>
              <a:rPr lang="en-US" altLang="ko-KR" sz="2800" smtClean="0">
                <a:ea typeface="굴림" charset="-127"/>
              </a:rPr>
              <a:t> Russia   12.7%</a:t>
            </a:r>
          </a:p>
          <a:p>
            <a:pPr eaLnBrk="1" hangingPunct="1"/>
            <a:r>
              <a:rPr lang="en-US" altLang="ko-KR" sz="2800" smtClean="0">
                <a:ea typeface="굴림" charset="-127"/>
              </a:rPr>
              <a:t> Canada   9.9%        NE Pacific     9.7%</a:t>
            </a:r>
          </a:p>
          <a:p>
            <a:pPr eaLnBrk="1" hangingPunct="1"/>
            <a:r>
              <a:rPr lang="en-US" altLang="ko-KR" sz="2800" smtClean="0">
                <a:ea typeface="굴림" charset="-127"/>
              </a:rPr>
              <a:t> USA        6.4%</a:t>
            </a:r>
            <a:endParaRPr lang="ko-KR" altLang="en-US" sz="2800" smtClean="0">
              <a:ea typeface="굴림" charset="-127"/>
            </a:endParaRPr>
          </a:p>
        </p:txBody>
      </p:sp>
      <p:sp>
        <p:nvSpPr>
          <p:cNvPr id="19458" name="제목 1"/>
          <p:cNvSpPr>
            <a:spLocks noGrp="1"/>
          </p:cNvSpPr>
          <p:nvPr>
            <p:ph type="title"/>
          </p:nvPr>
        </p:nvSpPr>
        <p:spPr>
          <a:xfrm>
            <a:off x="1142976" y="-24"/>
            <a:ext cx="7429552" cy="13573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200">
                <a:ea typeface="굴림" pitchFamily="50" charset="-127"/>
              </a:rPr>
              <a:t>Percentage of seafood as the source of animal protein</a:t>
            </a:r>
            <a:endParaRPr lang="ko-KR" altLang="en-US" sz="3200">
              <a:ea typeface="굴림" pitchFamily="50" charset="-127"/>
            </a:endParaRPr>
          </a:p>
        </p:txBody>
      </p:sp>
      <p:sp>
        <p:nvSpPr>
          <p:cNvPr id="21508" name="직사각형 3"/>
          <p:cNvSpPr>
            <a:spLocks noChangeArrowheads="1"/>
          </p:cNvSpPr>
          <p:nvPr/>
        </p:nvSpPr>
        <p:spPr bwMode="auto">
          <a:xfrm>
            <a:off x="4900613" y="6286500"/>
            <a:ext cx="4243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/>
              <a:t>(Data Source: FAO Food Balance Sheet)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072063" y="5395913"/>
            <a:ext cx="37147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</a:rPr>
              <a:t>World Average  15.0%</a:t>
            </a:r>
            <a:endParaRPr lang="ko-KR" alt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00075" y="1546225"/>
            <a:ext cx="8258175" cy="4525963"/>
          </a:xfrm>
        </p:spPr>
        <p:txBody>
          <a:bodyPr rtlCol="0">
            <a:normAutofit fontScale="55000" lnSpcReduction="2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folHlink"/>
              </a:buClr>
              <a:buSzPct val="60000"/>
              <a:buFont typeface="Wingdings 2"/>
              <a:buNone/>
              <a:defRPr/>
            </a:pPr>
            <a:r>
              <a:rPr lang="en-US" altLang="ko-KR" dirty="0" smtClean="0"/>
              <a:t>Shortcomings of a single species management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folHlink"/>
              </a:buClr>
              <a:buSzPct val="60000"/>
              <a:buFont typeface="Wingdings 2"/>
              <a:buNone/>
              <a:defRPr/>
            </a:pPr>
            <a:r>
              <a:rPr lang="en-US" altLang="ko-KR" dirty="0" smtClean="0">
                <a:ea typeface="HY헤드라인M" pitchFamily="18" charset="-127"/>
              </a:rPr>
              <a:t>     - Lead to over-fishing in many areas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folHlink"/>
              </a:buClr>
              <a:buSzPct val="60000"/>
              <a:buFont typeface="Wingdings 2"/>
              <a:buNone/>
              <a:defRPr/>
            </a:pPr>
            <a:r>
              <a:rPr lang="en-US" altLang="ko-KR" dirty="0" smtClean="0">
                <a:ea typeface="HY헤드라인M" pitchFamily="18" charset="-127"/>
              </a:rPr>
              <a:t>       (</a:t>
            </a:r>
            <a:r>
              <a:rPr lang="en-US" altLang="ko-KR" dirty="0" smtClean="0">
                <a:solidFill>
                  <a:srgbClr val="FF0000"/>
                </a:solidFill>
                <a:ea typeface="HY헤드라인M" pitchFamily="18" charset="-127"/>
              </a:rPr>
              <a:t>77% fully-, over-fished</a:t>
            </a:r>
            <a:r>
              <a:rPr lang="en-US" altLang="ko-KR" dirty="0" smtClean="0">
                <a:ea typeface="HY헤드라인M" pitchFamily="18" charset="-127"/>
              </a:rPr>
              <a:t>: FAO (2005))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folHlink"/>
              </a:buClr>
              <a:buSzPct val="60000"/>
              <a:buFont typeface="Wingdings 2"/>
              <a:buNone/>
              <a:defRPr/>
            </a:pPr>
            <a:r>
              <a:rPr lang="en-US" altLang="ko-KR" dirty="0" smtClean="0">
                <a:ea typeface="HY헤드라인M" pitchFamily="18" charset="-127"/>
              </a:rPr>
              <a:t>     - Limited management: focuses only on sustainability, ignoring  habitat and ecological interactions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folHlink"/>
              </a:buClr>
              <a:buSzPct val="60000"/>
              <a:buFont typeface="Wingdings 2"/>
              <a:buNone/>
              <a:defRPr/>
            </a:pPr>
            <a:endParaRPr lang="en-US" altLang="ko-KR" dirty="0" smtClean="0">
              <a:ea typeface="HY헤드라인M" pitchFamily="18" charset="-127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folHlink"/>
              </a:buClr>
              <a:buSzPct val="60000"/>
              <a:buFont typeface="Wingdings 2"/>
              <a:buNone/>
              <a:defRPr/>
            </a:pPr>
            <a:r>
              <a:rPr lang="en-US" altLang="ko-KR" dirty="0" smtClean="0">
                <a:ea typeface="HY헤드라인M" pitchFamily="18" charset="-127"/>
              </a:rPr>
              <a:t>Reykjavik Declaration (2002) and FAO (2003) stressed implementation of ecosystem approach to fisheries (EAF)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folHlink"/>
              </a:buClr>
              <a:buSzPct val="60000"/>
              <a:buFont typeface="Wingdings 2" pitchFamily="18" charset="2"/>
              <a:buNone/>
              <a:defRPr/>
            </a:pPr>
            <a:endParaRPr lang="en-US" altLang="ko-KR" dirty="0" smtClean="0">
              <a:ea typeface="HY헤드라인M" pitchFamily="18" charset="-127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folHlink"/>
              </a:buClr>
              <a:buSzPct val="60000"/>
              <a:buFont typeface="Wingdings 2" pitchFamily="18" charset="2"/>
              <a:buNone/>
              <a:defRPr/>
            </a:pPr>
            <a:r>
              <a:rPr lang="en-US" altLang="ko-KR" dirty="0" smtClean="0">
                <a:ea typeface="HY헤드라인M" pitchFamily="18" charset="-127"/>
              </a:rPr>
              <a:t>WSSD (2002) encouraged the </a:t>
            </a:r>
            <a:r>
              <a:rPr lang="en-US" altLang="ko-KR" dirty="0" smtClean="0">
                <a:solidFill>
                  <a:srgbClr val="FF0000"/>
                </a:solidFill>
                <a:ea typeface="HY헤드라인M" pitchFamily="18" charset="-127"/>
              </a:rPr>
              <a:t>application of the ecosystem-based approach of fishery by 2010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²"/>
              <a:defRPr/>
            </a:pPr>
            <a:endParaRPr lang="ko-KR" alt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1214414" y="214290"/>
            <a:ext cx="6929486" cy="10001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200">
                <a:ea typeface="굴림" pitchFamily="50" charset="-127"/>
              </a:rPr>
              <a:t>Why ecosystem-based fisheries management?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8"/>
          <p:cNvSpPr>
            <a:spLocks noChangeArrowheads="1"/>
          </p:cNvSpPr>
          <p:nvPr/>
        </p:nvSpPr>
        <p:spPr bwMode="auto">
          <a:xfrm>
            <a:off x="0" y="1071563"/>
            <a:ext cx="9144000" cy="25003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93725" y="3560763"/>
            <a:ext cx="2519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altLang="ko-KR" sz="2000">
                <a:latin typeface="Arial" charset="0"/>
              </a:rPr>
              <a:t> target species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folHlink"/>
              </a:buClr>
            </a:pPr>
            <a:endParaRPr lang="en-US" altLang="ko-KR" sz="2000">
              <a:latin typeface="Arial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93725" y="1760538"/>
            <a:ext cx="2519363" cy="161925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ko-KR" sz="2400" b="1">
                <a:latin typeface="Arial" charset="0"/>
              </a:rPr>
              <a:t>Traditional fishery management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348038" y="1760538"/>
            <a:ext cx="2519362" cy="161925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ko-KR" sz="2400" b="1">
                <a:latin typeface="Arial" charset="0"/>
              </a:rPr>
              <a:t>Ecosystem-based fishery management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156325" y="1760538"/>
            <a:ext cx="2519363" cy="161925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ko-KR" sz="2400" b="1">
                <a:latin typeface="Arial" charset="0"/>
              </a:rPr>
              <a:t>Ecosystem-based multi-sector management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356350" y="3629025"/>
            <a:ext cx="2536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altLang="ko-KR" sz="2000">
                <a:latin typeface="Arial" charset="0"/>
              </a:rPr>
              <a:t> integrated management</a:t>
            </a:r>
          </a:p>
          <a:p>
            <a:pPr>
              <a:spcBef>
                <a:spcPct val="50000"/>
              </a:spcBef>
              <a:buClr>
                <a:schemeClr val="folHlink"/>
              </a:buClr>
            </a:pPr>
            <a:endParaRPr lang="en-US" altLang="ko-KR" sz="2000">
              <a:latin typeface="Arial" charset="0"/>
            </a:endParaRP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2411413" y="6237288"/>
            <a:ext cx="4024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ea typeface="굴림" pitchFamily="50" charset="-127"/>
              </a:rPr>
              <a:t>EBFA approach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3348038" y="1760538"/>
            <a:ext cx="2519362" cy="161925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ko-KR" sz="2400" b="1">
                <a:latin typeface="Arial" charset="0"/>
              </a:rPr>
              <a:t>Ecosystem-based fishery management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593725" y="1760538"/>
            <a:ext cx="2519363" cy="161925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ko-KR" sz="2400" b="1">
                <a:latin typeface="Arial" charset="0"/>
              </a:rPr>
              <a:t>Traditional fishery management</a:t>
            </a: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593725" y="1760538"/>
            <a:ext cx="2519363" cy="161925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ko-KR" sz="2400" b="1">
                <a:latin typeface="Arial" charset="0"/>
              </a:rPr>
              <a:t>Traditional fishery management</a:t>
            </a: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3419475" y="3560763"/>
            <a:ext cx="251936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altLang="ko-KR" sz="2000">
                <a:latin typeface="Arial" charset="0"/>
              </a:rPr>
              <a:t> start with the target species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altLang="ko-KR" sz="2000">
                <a:latin typeface="Arial" charset="0"/>
              </a:rPr>
              <a:t> add issues of ecosystem impact on fishery resources</a:t>
            </a:r>
          </a:p>
        </p:txBody>
      </p:sp>
      <p:sp>
        <p:nvSpPr>
          <p:cNvPr id="120846" name="AutoShape 14"/>
          <p:cNvSpPr>
            <a:spLocks noChangeArrowheads="1"/>
          </p:cNvSpPr>
          <p:nvPr/>
        </p:nvSpPr>
        <p:spPr bwMode="auto">
          <a:xfrm rot="16200000">
            <a:off x="4132263" y="5435600"/>
            <a:ext cx="635000" cy="6223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 dirty="0">
              <a:solidFill>
                <a:schemeClr val="bg2">
                  <a:lumMod val="40000"/>
                  <a:lumOff val="60000"/>
                </a:schemeClr>
              </a:solidFill>
              <a:ea typeface="굴림" pitchFamily="50" charset="-127"/>
            </a:endParaRPr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3421063" y="3560763"/>
            <a:ext cx="251936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altLang="ko-KR" sz="2000" dirty="0">
                <a:solidFill>
                  <a:srgbClr val="FFC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2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ea typeface="굴림" pitchFamily="50" charset="-127"/>
              </a:rPr>
              <a:t>start with the target species</a:t>
            </a:r>
          </a:p>
          <a:p>
            <a:pPr>
              <a:spcBef>
                <a:spcPct val="500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altLang="ko-KR" sz="2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ea typeface="굴림" pitchFamily="50" charset="-127"/>
              </a:rPr>
              <a:t> add issues of ecosystem impact on fishery resources</a:t>
            </a: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1000100" y="-24"/>
            <a:ext cx="7286676" cy="1495794"/>
          </a:xfr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2800">
                <a:solidFill>
                  <a:schemeClr val="tx2"/>
                </a:solidFill>
              </a:rPr>
              <a:t>Spectrum of Ecosystem-based Management Approaches </a:t>
            </a:r>
            <a:br>
              <a:rPr lang="en-US" altLang="ko-KR" sz="2800">
                <a:solidFill>
                  <a:schemeClr val="tx2"/>
                </a:solidFill>
              </a:rPr>
            </a:br>
            <a:r>
              <a:rPr lang="en-US" altLang="ko-KR" sz="2000">
                <a:solidFill>
                  <a:schemeClr val="tx2"/>
                </a:solidFill>
              </a:rPr>
              <a:t>(Modified from Sainsbury)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0" grpId="0"/>
      <p:bldP spid="12084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고려청자">
    <a:dk1>
      <a:sysClr val="windowText" lastClr="000000"/>
    </a:dk1>
    <a:lt1>
      <a:sysClr val="window" lastClr="FFFFFF"/>
    </a:lt1>
    <a:dk2>
      <a:srgbClr val="005466"/>
    </a:dk2>
    <a:lt2>
      <a:srgbClr val="D9F3F4"/>
    </a:lt2>
    <a:accent1>
      <a:srgbClr val="3F949A"/>
    </a:accent1>
    <a:accent2>
      <a:srgbClr val="4764B0"/>
    </a:accent2>
    <a:accent3>
      <a:srgbClr val="4FADD1"/>
    </a:accent3>
    <a:accent4>
      <a:srgbClr val="85B692"/>
    </a:accent4>
    <a:accent5>
      <a:srgbClr val="6B94E2"/>
    </a:accent5>
    <a:accent6>
      <a:srgbClr val="819BAB"/>
    </a:accent6>
    <a:hlink>
      <a:srgbClr val="7C0808"/>
    </a:hlink>
    <a:folHlink>
      <a:srgbClr val="0D356F"/>
    </a:folHlink>
  </a:clrScheme>
</a:themeOverride>
</file>

<file path=ppt/theme/themeOverride2.xml><?xml version="1.0" encoding="utf-8"?>
<a:themeOverride xmlns:a="http://schemas.openxmlformats.org/drawingml/2006/main">
  <a:clrScheme name="고려청자">
    <a:dk1>
      <a:sysClr val="windowText" lastClr="000000"/>
    </a:dk1>
    <a:lt1>
      <a:sysClr val="window" lastClr="FFFFFF"/>
    </a:lt1>
    <a:dk2>
      <a:srgbClr val="005466"/>
    </a:dk2>
    <a:lt2>
      <a:srgbClr val="D9F3F4"/>
    </a:lt2>
    <a:accent1>
      <a:srgbClr val="3F949A"/>
    </a:accent1>
    <a:accent2>
      <a:srgbClr val="4764B0"/>
    </a:accent2>
    <a:accent3>
      <a:srgbClr val="4FADD1"/>
    </a:accent3>
    <a:accent4>
      <a:srgbClr val="85B692"/>
    </a:accent4>
    <a:accent5>
      <a:srgbClr val="6B94E2"/>
    </a:accent5>
    <a:accent6>
      <a:srgbClr val="819BAB"/>
    </a:accent6>
    <a:hlink>
      <a:srgbClr val="7C0808"/>
    </a:hlink>
    <a:folHlink>
      <a:srgbClr val="0D356F"/>
    </a:folHlink>
  </a:clrScheme>
</a:themeOverride>
</file>

<file path=ppt/theme/themeOverride3.xml><?xml version="1.0" encoding="utf-8"?>
<a:themeOverride xmlns:a="http://schemas.openxmlformats.org/drawingml/2006/main">
  <a:clrScheme name="고려청자">
    <a:dk1>
      <a:sysClr val="windowText" lastClr="000000"/>
    </a:dk1>
    <a:lt1>
      <a:sysClr val="window" lastClr="FFFFFF"/>
    </a:lt1>
    <a:dk2>
      <a:srgbClr val="005466"/>
    </a:dk2>
    <a:lt2>
      <a:srgbClr val="D9F3F4"/>
    </a:lt2>
    <a:accent1>
      <a:srgbClr val="3F949A"/>
    </a:accent1>
    <a:accent2>
      <a:srgbClr val="4764B0"/>
    </a:accent2>
    <a:accent3>
      <a:srgbClr val="4FADD1"/>
    </a:accent3>
    <a:accent4>
      <a:srgbClr val="85B692"/>
    </a:accent4>
    <a:accent5>
      <a:srgbClr val="6B94E2"/>
    </a:accent5>
    <a:accent6>
      <a:srgbClr val="819BAB"/>
    </a:accent6>
    <a:hlink>
      <a:srgbClr val="7C0808"/>
    </a:hlink>
    <a:folHlink>
      <a:srgbClr val="0D356F"/>
    </a:folHlink>
  </a:clrScheme>
</a:themeOverride>
</file>

<file path=ppt/theme/themeOverride4.xml><?xml version="1.0" encoding="utf-8"?>
<a:themeOverride xmlns:a="http://schemas.openxmlformats.org/drawingml/2006/main">
  <a:clrScheme name="고려청자">
    <a:dk1>
      <a:sysClr val="windowText" lastClr="000000"/>
    </a:dk1>
    <a:lt1>
      <a:sysClr val="window" lastClr="FFFFFF"/>
    </a:lt1>
    <a:dk2>
      <a:srgbClr val="005466"/>
    </a:dk2>
    <a:lt2>
      <a:srgbClr val="D9F3F4"/>
    </a:lt2>
    <a:accent1>
      <a:srgbClr val="3F949A"/>
    </a:accent1>
    <a:accent2>
      <a:srgbClr val="4764B0"/>
    </a:accent2>
    <a:accent3>
      <a:srgbClr val="4FADD1"/>
    </a:accent3>
    <a:accent4>
      <a:srgbClr val="85B692"/>
    </a:accent4>
    <a:accent5>
      <a:srgbClr val="6B94E2"/>
    </a:accent5>
    <a:accent6>
      <a:srgbClr val="819BAB"/>
    </a:accent6>
    <a:hlink>
      <a:srgbClr val="7C0808"/>
    </a:hlink>
    <a:folHlink>
      <a:srgbClr val="0D35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8236</TotalTime>
  <Words>1322</Words>
  <Application>Microsoft Office PowerPoint</Application>
  <PresentationFormat>화면 슬라이드 쇼(4:3)</PresentationFormat>
  <Paragraphs>292</Paragraphs>
  <Slides>27</Slides>
  <Notes>27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9" baseType="lpstr">
      <vt:lpstr>고려청자</vt:lpstr>
      <vt:lpstr>Equation</vt:lpstr>
      <vt:lpstr>An integrated ecosystem-based approach for assessing and forecasting impacts of fisheries </vt:lpstr>
      <vt:lpstr>슬라이드 2</vt:lpstr>
      <vt:lpstr>슬라이드 3</vt:lpstr>
      <vt:lpstr>World capture fisheries production  including freshwater (FAO, 2009)</vt:lpstr>
      <vt:lpstr>슬라이드 5</vt:lpstr>
      <vt:lpstr>Exploitation state</vt:lpstr>
      <vt:lpstr>Percentage of seafood as the source of animal protein</vt:lpstr>
      <vt:lpstr>Why ecosystem-based fisheries management?</vt:lpstr>
      <vt:lpstr>Spectrum of Ecosystem-based Management Approaches  (Modified from Sainsbury)</vt:lpstr>
      <vt:lpstr>  Ecosystem-based fisheries assessment</vt:lpstr>
      <vt:lpstr>슬라이드 11</vt:lpstr>
      <vt:lpstr>EBFA:  2 tier assessment system</vt:lpstr>
      <vt:lpstr>Management objectives, attributes &amp; indicators</vt:lpstr>
      <vt:lpstr>We still have a long way to go … </vt:lpstr>
      <vt:lpstr>Integrated  Fisheries Risk Assessment, Forecasting and Management for Ecosystems (IFRAME)</vt:lpstr>
      <vt:lpstr>슬라이드 16</vt:lpstr>
      <vt:lpstr>IFRAME- Assessment</vt:lpstr>
      <vt:lpstr>IFRAME- Forecast</vt:lpstr>
      <vt:lpstr>IFRAME- Management</vt:lpstr>
      <vt:lpstr>Application to the Korean large purse seine fishery</vt:lpstr>
      <vt:lpstr>슬라이드 21</vt:lpstr>
      <vt:lpstr>슬라이드 22</vt:lpstr>
      <vt:lpstr>Forecasted ORIs for common mackerel by changing TAC in 2013</vt:lpstr>
      <vt:lpstr> Forecasted SRI for common mackerel by changing TAC</vt:lpstr>
      <vt:lpstr>IFRAME is still in the developing stages</vt:lpstr>
      <vt:lpstr>Approach to scientific need for EBFM</vt:lpstr>
      <vt:lpstr>In conclusion</vt:lpstr>
    </vt:vector>
  </TitlesOfParts>
  <Company>부경대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Ecosystem-based Management of Fisheries Resources in Marine Ranching Areas</dc:title>
  <dc:creator>이성일</dc:creator>
  <cp:lastModifiedBy>Lee</cp:lastModifiedBy>
  <cp:revision>1143</cp:revision>
  <dcterms:created xsi:type="dcterms:W3CDTF">2003-08-22T00:47:31Z</dcterms:created>
  <dcterms:modified xsi:type="dcterms:W3CDTF">2010-02-24T12:08:42Z</dcterms:modified>
</cp:coreProperties>
</file>