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74" r:id="rId2"/>
    <p:sldId id="278" r:id="rId3"/>
    <p:sldId id="269" r:id="rId4"/>
    <p:sldId id="258" r:id="rId5"/>
    <p:sldId id="279" r:id="rId6"/>
    <p:sldId id="275" r:id="rId7"/>
    <p:sldId id="283" r:id="rId8"/>
    <p:sldId id="284" r:id="rId9"/>
    <p:sldId id="280" r:id="rId10"/>
    <p:sldId id="292" r:id="rId11"/>
    <p:sldId id="287" r:id="rId12"/>
    <p:sldId id="282" r:id="rId13"/>
    <p:sldId id="273" r:id="rId14"/>
    <p:sldId id="256" r:id="rId15"/>
    <p:sldId id="281" r:id="rId16"/>
    <p:sldId id="272" r:id="rId17"/>
    <p:sldId id="263" r:id="rId18"/>
    <p:sldId id="264" r:id="rId19"/>
    <p:sldId id="271" r:id="rId20"/>
    <p:sldId id="288" r:id="rId21"/>
    <p:sldId id="290" r:id="rId22"/>
    <p:sldId id="268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8080"/>
    <a:srgbClr val="99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>
        <p:scale>
          <a:sx n="75" d="100"/>
          <a:sy n="75" d="100"/>
        </p:scale>
        <p:origin x="2680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Relationship Id="rId3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D6B5C-8E4B-8F42-97A8-5BCA1B3F53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BB7C-D4BD-8D44-B269-286D56429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55BCE-F359-8644-9A0F-C8A4A213C9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3D1374-E0FD-E743-A92D-834F32E69A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D99D8D-9C7A-274E-BD1B-73802EF59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4F190-B0E6-EC4B-89CB-EAEA775A2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4E3F-F3B4-334D-A394-EDF89D40E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7A19-B6E8-6648-A65D-BE47325D8A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2C50-3FC7-2248-A129-A4B066CAA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17F8-F5D9-E244-B905-8AEC9ED48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683D7-D9A4-114F-91A6-44058845A9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AB56-179D-494C-9D3A-F7C8323F18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B02A0-31EF-DA47-963E-F99A372AFC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2720F5-84B8-1841-A3BF-79B737230A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9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91512" cy="1143000"/>
          </a:xfrm>
        </p:spPr>
        <p:txBody>
          <a:bodyPr/>
          <a:lstStyle/>
          <a:p>
            <a:r>
              <a:rPr lang="ru-RU" alt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 мониторинга качества воды дельты реки Селенги</a:t>
            </a: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97200"/>
            <a:ext cx="8496300" cy="30956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Сороковикова Л.М., Синюкович В.Н., Томберг И.В., Урбазаева, С.Д., Павлов И.А., Тулохонов А.К.</a:t>
            </a:r>
          </a:p>
          <a:p>
            <a:pPr algn="ctr">
              <a:buFontTx/>
              <a:buNone/>
            </a:pPr>
            <a:endParaRPr lang="ru-RU" altLang="ru-RU" b="1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Лимнологический институт СО РАН, г. Иркутск</a:t>
            </a:r>
          </a:p>
          <a:p>
            <a:pPr algn="ctr"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</a:rPr>
              <a:t>Байкальский институт природопользования СО РАН, г. Улан-Удэ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00200" y="2800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Межгодовые изменения концентраций минерального фосфора в воде р. Селенги и проток ее дельты </a:t>
            </a:r>
            <a:r>
              <a:rPr lang="ru-RU" alt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2003 и 2012 гг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1526" r="5498" b="25150"/>
          <a:stretch>
            <a:fillRect/>
          </a:stretch>
        </p:blipFill>
        <p:spPr bwMode="auto">
          <a:xfrm>
            <a:off x="1119188" y="1654175"/>
            <a:ext cx="705326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067175" y="1341438"/>
            <a:ext cx="3743325" cy="5040312"/>
            <a:chOff x="3062" y="618"/>
            <a:chExt cx="2358" cy="3175"/>
          </a:xfrm>
        </p:grpSpPr>
        <p:grpSp>
          <p:nvGrpSpPr>
            <p:cNvPr id="47107" name="Group 3"/>
            <p:cNvGrpSpPr>
              <a:grpSpLocks/>
            </p:cNvGrpSpPr>
            <p:nvPr/>
          </p:nvGrpSpPr>
          <p:grpSpPr bwMode="auto">
            <a:xfrm>
              <a:off x="3062" y="618"/>
              <a:ext cx="2358" cy="3175"/>
              <a:chOff x="2971" y="618"/>
              <a:chExt cx="2358" cy="3175"/>
            </a:xfrm>
          </p:grpSpPr>
          <p:grpSp>
            <p:nvGrpSpPr>
              <p:cNvPr id="47108" name="Group 4"/>
              <p:cNvGrpSpPr>
                <a:grpSpLocks/>
              </p:cNvGrpSpPr>
              <p:nvPr/>
            </p:nvGrpSpPr>
            <p:grpSpPr bwMode="auto">
              <a:xfrm>
                <a:off x="2999" y="845"/>
                <a:ext cx="2330" cy="2948"/>
                <a:chOff x="2999" y="845"/>
                <a:chExt cx="2330" cy="2948"/>
              </a:xfrm>
            </p:grpSpPr>
            <p:grpSp>
              <p:nvGrpSpPr>
                <p:cNvPr id="47109" name="Group 5"/>
                <p:cNvGrpSpPr>
                  <a:grpSpLocks/>
                </p:cNvGrpSpPr>
                <p:nvPr/>
              </p:nvGrpSpPr>
              <p:grpSpPr bwMode="auto">
                <a:xfrm>
                  <a:off x="2999" y="845"/>
                  <a:ext cx="2330" cy="2948"/>
                  <a:chOff x="3016" y="845"/>
                  <a:chExt cx="2330" cy="2948"/>
                </a:xfrm>
              </p:grpSpPr>
              <p:pic>
                <p:nvPicPr>
                  <p:cNvPr id="4711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16" y="845"/>
                    <a:ext cx="2330" cy="2850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711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23" y="2979"/>
                    <a:ext cx="317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ru-RU" sz="1200" b="1">
                        <a:solidFill>
                          <a:srgbClr val="003300"/>
                        </a:solidFill>
                      </a:rPr>
                      <a:t>350</a:t>
                    </a:r>
                    <a:endParaRPr lang="ru-RU" altLang="ru-RU" sz="1200" b="1">
                      <a:solidFill>
                        <a:srgbClr val="003300"/>
                      </a:solidFill>
                    </a:endParaRPr>
                  </a:p>
                </p:txBody>
              </p:sp>
              <p:grpSp>
                <p:nvGrpSpPr>
                  <p:cNvPr id="4711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606" y="3113"/>
                    <a:ext cx="596" cy="680"/>
                    <a:chOff x="3606" y="3113"/>
                    <a:chExt cx="596" cy="680"/>
                  </a:xfrm>
                </p:grpSpPr>
                <p:pic>
                  <p:nvPicPr>
                    <p:cNvPr id="4711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208" t="12096"/>
                    <a:stretch>
                      <a:fillRect/>
                    </a:stretch>
                  </p:blipFill>
                  <p:spPr bwMode="auto">
                    <a:xfrm>
                      <a:off x="4014" y="3113"/>
                      <a:ext cx="188" cy="65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711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6" y="3430"/>
                      <a:ext cx="408" cy="3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pic>
              <p:nvPicPr>
                <p:cNvPr id="47115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480" r="66150"/>
                <a:stretch>
                  <a:fillRect/>
                </a:stretch>
              </p:blipFill>
              <p:spPr bwMode="auto">
                <a:xfrm>
                  <a:off x="3924" y="3476"/>
                  <a:ext cx="90" cy="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7116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739" b="-2739"/>
              <a:stretch>
                <a:fillRect/>
              </a:stretch>
            </p:blipFill>
            <p:spPr bwMode="auto">
              <a:xfrm>
                <a:off x="3288" y="2642"/>
                <a:ext cx="264" cy="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1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2478"/>
                <a:ext cx="246" cy="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18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57" r="7716"/>
              <a:stretch>
                <a:fillRect/>
              </a:stretch>
            </p:blipFill>
            <p:spPr bwMode="auto">
              <a:xfrm>
                <a:off x="3776" y="1959"/>
                <a:ext cx="259" cy="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19" name="Picture 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2443"/>
                <a:ext cx="258" cy="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2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0" y="1616"/>
                <a:ext cx="90" cy="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21" name="Picture 1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" y="2296"/>
                <a:ext cx="84" cy="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22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" y="1434"/>
                <a:ext cx="180" cy="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23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633"/>
                <a:ext cx="270" cy="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24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5" y="618"/>
                <a:ext cx="264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7125" name="Group 21"/>
              <p:cNvGrpSpPr>
                <a:grpSpLocks/>
              </p:cNvGrpSpPr>
              <p:nvPr/>
            </p:nvGrpSpPr>
            <p:grpSpPr bwMode="auto">
              <a:xfrm>
                <a:off x="3563" y="1071"/>
                <a:ext cx="451" cy="409"/>
                <a:chOff x="3563" y="1071"/>
                <a:chExt cx="451" cy="409"/>
              </a:xfrm>
            </p:grpSpPr>
            <p:pic>
              <p:nvPicPr>
                <p:cNvPr id="47126" name="Picture 2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3" y="1071"/>
                  <a:ext cx="270" cy="3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2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833" y="1207"/>
                  <a:ext cx="181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128" name="Group 24"/>
              <p:cNvGrpSpPr>
                <a:grpSpLocks/>
              </p:cNvGrpSpPr>
              <p:nvPr/>
            </p:nvGrpSpPr>
            <p:grpSpPr bwMode="auto">
              <a:xfrm>
                <a:off x="3696" y="2707"/>
                <a:ext cx="363" cy="588"/>
                <a:chOff x="3696" y="2707"/>
                <a:chExt cx="363" cy="588"/>
              </a:xfrm>
            </p:grpSpPr>
            <p:pic>
              <p:nvPicPr>
                <p:cNvPr id="47129" name="Picture 2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9313"/>
                <a:stretch>
                  <a:fillRect/>
                </a:stretch>
              </p:blipFill>
              <p:spPr bwMode="auto">
                <a:xfrm>
                  <a:off x="3833" y="2840"/>
                  <a:ext cx="102" cy="4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3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742" y="2707"/>
                  <a:ext cx="31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FF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ru-RU" sz="1200" b="1">
                      <a:solidFill>
                        <a:srgbClr val="003300"/>
                      </a:solidFill>
                    </a:rPr>
                    <a:t>310</a:t>
                  </a:r>
                  <a:endParaRPr lang="ru-RU" altLang="ru-RU" sz="1200" b="1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47131" name="Line 27"/>
                <p:cNvSpPr>
                  <a:spLocks noChangeShapeType="1"/>
                </p:cNvSpPr>
                <p:nvPr/>
              </p:nvSpPr>
              <p:spPr bwMode="auto">
                <a:xfrm>
                  <a:off x="3696" y="3203"/>
                  <a:ext cx="182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4286" y="1377"/>
                <a:ext cx="408" cy="420"/>
                <a:chOff x="4286" y="1377"/>
                <a:chExt cx="408" cy="420"/>
              </a:xfrm>
            </p:grpSpPr>
            <p:pic>
              <p:nvPicPr>
                <p:cNvPr id="47133" name="Picture 29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1377"/>
                  <a:ext cx="270" cy="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3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558" y="1661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135" name="Group 31"/>
              <p:cNvGrpSpPr>
                <a:grpSpLocks/>
              </p:cNvGrpSpPr>
              <p:nvPr/>
            </p:nvGrpSpPr>
            <p:grpSpPr bwMode="auto">
              <a:xfrm>
                <a:off x="4150" y="754"/>
                <a:ext cx="219" cy="544"/>
                <a:chOff x="4150" y="754"/>
                <a:chExt cx="219" cy="544"/>
              </a:xfrm>
            </p:grpSpPr>
            <p:pic>
              <p:nvPicPr>
                <p:cNvPr id="47136" name="Picture 3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5" y="754"/>
                  <a:ext cx="174" cy="4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3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150" y="1162"/>
                  <a:ext cx="91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138" name="Group 34"/>
              <p:cNvGrpSpPr>
                <a:grpSpLocks/>
              </p:cNvGrpSpPr>
              <p:nvPr/>
            </p:nvGrpSpPr>
            <p:grpSpPr bwMode="auto">
              <a:xfrm>
                <a:off x="3016" y="2205"/>
                <a:ext cx="680" cy="624"/>
                <a:chOff x="3016" y="2205"/>
                <a:chExt cx="680" cy="624"/>
              </a:xfrm>
            </p:grpSpPr>
            <p:pic>
              <p:nvPicPr>
                <p:cNvPr id="47139" name="Picture 3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6" y="2205"/>
                  <a:ext cx="18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4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198" y="2750"/>
                  <a:ext cx="498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7141" name="Group 37"/>
              <p:cNvGrpSpPr>
                <a:grpSpLocks/>
              </p:cNvGrpSpPr>
              <p:nvPr/>
            </p:nvGrpSpPr>
            <p:grpSpPr bwMode="auto">
              <a:xfrm>
                <a:off x="4694" y="890"/>
                <a:ext cx="316" cy="590"/>
                <a:chOff x="4694" y="890"/>
                <a:chExt cx="316" cy="590"/>
              </a:xfrm>
            </p:grpSpPr>
            <p:pic>
              <p:nvPicPr>
                <p:cNvPr id="47142" name="Picture 38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0" y="890"/>
                  <a:ext cx="270" cy="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4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694" y="1344"/>
                  <a:ext cx="13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7144" name="Text Box 40"/>
              <p:cNvSpPr txBox="1">
                <a:spLocks noChangeArrowheads="1"/>
              </p:cNvSpPr>
              <p:nvPr/>
            </p:nvSpPr>
            <p:spPr bwMode="auto">
              <a:xfrm>
                <a:off x="2971" y="840"/>
                <a:ext cx="3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ru-RU" sz="1800"/>
                  <a:t>P</a:t>
                </a:r>
                <a:r>
                  <a:rPr lang="ru-RU" altLang="ru-RU" sz="1800" baseline="-25000"/>
                  <a:t>общ</a:t>
                </a:r>
              </a:p>
            </p:txBody>
          </p:sp>
        </p:grpSp>
        <p:grpSp>
          <p:nvGrpSpPr>
            <p:cNvPr id="47145" name="Group 41"/>
            <p:cNvGrpSpPr>
              <a:grpSpLocks/>
            </p:cNvGrpSpPr>
            <p:nvPr/>
          </p:nvGrpSpPr>
          <p:grpSpPr bwMode="auto">
            <a:xfrm>
              <a:off x="4649" y="2659"/>
              <a:ext cx="771" cy="1043"/>
              <a:chOff x="4649" y="2659"/>
              <a:chExt cx="771" cy="1043"/>
            </a:xfrm>
          </p:grpSpPr>
          <p:sp>
            <p:nvSpPr>
              <p:cNvPr id="47146" name="Rectangle 42"/>
              <p:cNvSpPr>
                <a:spLocks noChangeArrowheads="1"/>
              </p:cNvSpPr>
              <p:nvPr/>
            </p:nvSpPr>
            <p:spPr bwMode="auto">
              <a:xfrm>
                <a:off x="4649" y="2704"/>
                <a:ext cx="771" cy="9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 sz="1800"/>
              </a:p>
            </p:txBody>
          </p:sp>
          <p:pic>
            <p:nvPicPr>
              <p:cNvPr id="47147" name="Picture 4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60"/>
              <a:stretch>
                <a:fillRect/>
              </a:stretch>
            </p:blipFill>
            <p:spPr bwMode="auto">
              <a:xfrm>
                <a:off x="4689" y="2840"/>
                <a:ext cx="504" cy="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48" name="Text Box 44"/>
              <p:cNvSpPr txBox="1">
                <a:spLocks noChangeArrowheads="1"/>
              </p:cNvSpPr>
              <p:nvPr/>
            </p:nvSpPr>
            <p:spPr bwMode="auto">
              <a:xfrm>
                <a:off x="4653" y="2659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altLang="ru-RU" sz="1400" b="1"/>
                  <a:t>мкг/л</a:t>
                </a:r>
              </a:p>
            </p:txBody>
          </p:sp>
        </p:grpSp>
      </p:grpSp>
      <p:grpSp>
        <p:nvGrpSpPr>
          <p:cNvPr id="47149" name="Group 45"/>
          <p:cNvGrpSpPr>
            <a:grpSpLocks/>
          </p:cNvGrpSpPr>
          <p:nvPr/>
        </p:nvGrpSpPr>
        <p:grpSpPr bwMode="auto">
          <a:xfrm>
            <a:off x="250825" y="1125538"/>
            <a:ext cx="3779838" cy="5111750"/>
            <a:chOff x="454" y="482"/>
            <a:chExt cx="2381" cy="3220"/>
          </a:xfrm>
        </p:grpSpPr>
        <p:grpSp>
          <p:nvGrpSpPr>
            <p:cNvPr id="47150" name="Group 46"/>
            <p:cNvGrpSpPr>
              <a:grpSpLocks/>
            </p:cNvGrpSpPr>
            <p:nvPr/>
          </p:nvGrpSpPr>
          <p:grpSpPr bwMode="auto">
            <a:xfrm>
              <a:off x="476" y="845"/>
              <a:ext cx="2330" cy="2850"/>
              <a:chOff x="476" y="845"/>
              <a:chExt cx="2330" cy="2850"/>
            </a:xfrm>
          </p:grpSpPr>
          <p:pic>
            <p:nvPicPr>
              <p:cNvPr id="47151" name="Picture 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845"/>
                <a:ext cx="2330" cy="285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47152" name="Rectangle 48"/>
              <p:cNvSpPr>
                <a:spLocks noChangeArrowheads="1"/>
              </p:cNvSpPr>
              <p:nvPr/>
            </p:nvSpPr>
            <p:spPr bwMode="auto">
              <a:xfrm>
                <a:off x="657" y="3430"/>
                <a:ext cx="363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53" name="Rectangle 49"/>
              <p:cNvSpPr>
                <a:spLocks noChangeArrowheads="1"/>
              </p:cNvSpPr>
              <p:nvPr/>
            </p:nvSpPr>
            <p:spPr bwMode="auto">
              <a:xfrm>
                <a:off x="612" y="3521"/>
                <a:ext cx="499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7154" name="Group 50"/>
            <p:cNvGrpSpPr>
              <a:grpSpLocks/>
            </p:cNvGrpSpPr>
            <p:nvPr/>
          </p:nvGrpSpPr>
          <p:grpSpPr bwMode="auto">
            <a:xfrm>
              <a:off x="748" y="3200"/>
              <a:ext cx="227" cy="366"/>
              <a:chOff x="1474" y="3246"/>
              <a:chExt cx="227" cy="366"/>
            </a:xfrm>
          </p:grpSpPr>
          <p:pic>
            <p:nvPicPr>
              <p:cNvPr id="47155" name="Picture 51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" y="3444"/>
                <a:ext cx="156" cy="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56" name="Picture 5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7" y="3246"/>
                <a:ext cx="84" cy="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157" name="Picture 5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886"/>
              <a:ext cx="240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8" name="Picture 5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640"/>
              <a:ext cx="168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9" name="Picture 5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931"/>
              <a:ext cx="90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60" name="Picture 56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478"/>
              <a:ext cx="240" cy="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61" name="Picture 5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464"/>
              <a:ext cx="258" cy="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62" name="Picture 58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115"/>
              <a:ext cx="90" cy="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63" name="Picture 5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160"/>
              <a:ext cx="96" cy="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64" name="Picture 60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" y="1253"/>
              <a:ext cx="246" cy="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65" name="Picture 61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1210"/>
              <a:ext cx="168" cy="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66" name="Group 62"/>
            <p:cNvGrpSpPr>
              <a:grpSpLocks/>
            </p:cNvGrpSpPr>
            <p:nvPr/>
          </p:nvGrpSpPr>
          <p:grpSpPr bwMode="auto">
            <a:xfrm>
              <a:off x="1927" y="981"/>
              <a:ext cx="227" cy="453"/>
              <a:chOff x="1927" y="981"/>
              <a:chExt cx="227" cy="453"/>
            </a:xfrm>
          </p:grpSpPr>
          <p:pic>
            <p:nvPicPr>
              <p:cNvPr id="47167" name="Picture 63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80"/>
              <a:stretch>
                <a:fillRect/>
              </a:stretch>
            </p:blipFill>
            <p:spPr bwMode="auto">
              <a:xfrm>
                <a:off x="1965" y="981"/>
                <a:ext cx="189" cy="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68" name="Picture 64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5680" r="67828"/>
              <a:stretch>
                <a:fillRect/>
              </a:stretch>
            </p:blipFill>
            <p:spPr bwMode="auto">
              <a:xfrm>
                <a:off x="1927" y="1369"/>
                <a:ext cx="75" cy="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169" name="Group 65"/>
            <p:cNvGrpSpPr>
              <a:grpSpLocks/>
            </p:cNvGrpSpPr>
            <p:nvPr/>
          </p:nvGrpSpPr>
          <p:grpSpPr bwMode="auto">
            <a:xfrm>
              <a:off x="1247" y="2163"/>
              <a:ext cx="227" cy="360"/>
              <a:chOff x="1247" y="2163"/>
              <a:chExt cx="227" cy="360"/>
            </a:xfrm>
          </p:grpSpPr>
          <p:pic>
            <p:nvPicPr>
              <p:cNvPr id="47170" name="Picture 66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00"/>
              <a:stretch>
                <a:fillRect/>
              </a:stretch>
            </p:blipFill>
            <p:spPr bwMode="auto">
              <a:xfrm>
                <a:off x="1309" y="2163"/>
                <a:ext cx="165" cy="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171" name="Picture 67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720" r="67828"/>
              <a:stretch>
                <a:fillRect/>
              </a:stretch>
            </p:blipFill>
            <p:spPr bwMode="auto">
              <a:xfrm>
                <a:off x="1247" y="2481"/>
                <a:ext cx="75" cy="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172" name="Picture 6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482"/>
              <a:ext cx="258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73" name="Group 69"/>
            <p:cNvGrpSpPr>
              <a:grpSpLocks/>
            </p:cNvGrpSpPr>
            <p:nvPr/>
          </p:nvGrpSpPr>
          <p:grpSpPr bwMode="auto">
            <a:xfrm>
              <a:off x="1429" y="571"/>
              <a:ext cx="253" cy="500"/>
              <a:chOff x="1247" y="572"/>
              <a:chExt cx="253" cy="500"/>
            </a:xfrm>
          </p:grpSpPr>
          <p:pic>
            <p:nvPicPr>
              <p:cNvPr id="47174" name="Picture 70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572"/>
                <a:ext cx="162" cy="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75" name="Rectangle 71"/>
              <p:cNvSpPr>
                <a:spLocks noChangeArrowheads="1"/>
              </p:cNvSpPr>
              <p:nvPr/>
            </p:nvSpPr>
            <p:spPr bwMode="auto">
              <a:xfrm>
                <a:off x="1247" y="981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2064" y="2721"/>
              <a:ext cx="771" cy="981"/>
              <a:chOff x="2608" y="-18"/>
              <a:chExt cx="771" cy="981"/>
            </a:xfrm>
          </p:grpSpPr>
          <p:sp>
            <p:nvSpPr>
              <p:cNvPr id="47177" name="Rectangle 73"/>
              <p:cNvSpPr>
                <a:spLocks noChangeArrowheads="1"/>
              </p:cNvSpPr>
              <p:nvPr/>
            </p:nvSpPr>
            <p:spPr bwMode="auto">
              <a:xfrm>
                <a:off x="2608" y="0"/>
                <a:ext cx="771" cy="9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altLang="ru-RU" sz="1800"/>
              </a:p>
            </p:txBody>
          </p:sp>
          <p:pic>
            <p:nvPicPr>
              <p:cNvPr id="47178" name="Picture 74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0" y="186"/>
                <a:ext cx="462" cy="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79" name="Text Box 75"/>
              <p:cNvSpPr txBox="1">
                <a:spLocks noChangeArrowheads="1"/>
              </p:cNvSpPr>
              <p:nvPr/>
            </p:nvSpPr>
            <p:spPr bwMode="auto">
              <a:xfrm>
                <a:off x="2612" y="-18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altLang="ru-RU" sz="1400" b="1"/>
                  <a:t>мкг/л</a:t>
                </a:r>
              </a:p>
            </p:txBody>
          </p:sp>
        </p:grpSp>
        <p:grpSp>
          <p:nvGrpSpPr>
            <p:cNvPr id="47180" name="Group 76"/>
            <p:cNvGrpSpPr>
              <a:grpSpLocks/>
            </p:cNvGrpSpPr>
            <p:nvPr/>
          </p:nvGrpSpPr>
          <p:grpSpPr bwMode="auto">
            <a:xfrm>
              <a:off x="1610" y="845"/>
              <a:ext cx="175" cy="546"/>
              <a:chOff x="1610" y="845"/>
              <a:chExt cx="175" cy="546"/>
            </a:xfrm>
          </p:grpSpPr>
          <p:pic>
            <p:nvPicPr>
              <p:cNvPr id="47181" name="Picture 77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845"/>
                <a:ext cx="84" cy="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82" name="Rectangle 78"/>
              <p:cNvSpPr>
                <a:spLocks noChangeArrowheads="1"/>
              </p:cNvSpPr>
              <p:nvPr/>
            </p:nvSpPr>
            <p:spPr bwMode="auto">
              <a:xfrm>
                <a:off x="1610" y="1298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 w="349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183" name="Text Box 79"/>
            <p:cNvSpPr txBox="1">
              <a:spLocks noChangeArrowheads="1"/>
            </p:cNvSpPr>
            <p:nvPr/>
          </p:nvSpPr>
          <p:spPr bwMode="auto">
            <a:xfrm>
              <a:off x="454" y="840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ru-RU" sz="1800"/>
                <a:t>P</a:t>
              </a:r>
              <a:r>
                <a:rPr lang="ru-RU" altLang="ru-RU" sz="1800" baseline="-25000"/>
                <a:t>мин</a:t>
              </a:r>
            </a:p>
          </p:txBody>
        </p:sp>
        <p:grpSp>
          <p:nvGrpSpPr>
            <p:cNvPr id="47184" name="Group 80"/>
            <p:cNvGrpSpPr>
              <a:grpSpLocks/>
            </p:cNvGrpSpPr>
            <p:nvPr/>
          </p:nvGrpSpPr>
          <p:grpSpPr bwMode="auto">
            <a:xfrm>
              <a:off x="1156" y="1162"/>
              <a:ext cx="318" cy="426"/>
              <a:chOff x="1156" y="1162"/>
              <a:chExt cx="318" cy="426"/>
            </a:xfrm>
          </p:grpSpPr>
          <p:grpSp>
            <p:nvGrpSpPr>
              <p:cNvPr id="47185" name="Group 81"/>
              <p:cNvGrpSpPr>
                <a:grpSpLocks/>
              </p:cNvGrpSpPr>
              <p:nvPr/>
            </p:nvGrpSpPr>
            <p:grpSpPr bwMode="auto">
              <a:xfrm>
                <a:off x="1156" y="1162"/>
                <a:ext cx="253" cy="426"/>
                <a:chOff x="1474" y="754"/>
                <a:chExt cx="253" cy="426"/>
              </a:xfrm>
            </p:grpSpPr>
            <p:pic>
              <p:nvPicPr>
                <p:cNvPr id="47186" name="Picture 82"/>
                <p:cNvPicPr>
                  <a:picLocks noChangeAspect="1"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5" y="754"/>
                  <a:ext cx="162" cy="4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187" name="Rectangle 83"/>
                <p:cNvSpPr>
                  <a:spLocks noChangeArrowheads="1"/>
                </p:cNvSpPr>
                <p:nvPr/>
              </p:nvSpPr>
              <p:spPr bwMode="auto">
                <a:xfrm>
                  <a:off x="1474" y="1071"/>
                  <a:ext cx="91" cy="91"/>
                </a:xfrm>
                <a:prstGeom prst="rect">
                  <a:avLst/>
                </a:prstGeom>
                <a:solidFill>
                  <a:schemeClr val="bg1"/>
                </a:solidFill>
                <a:ln w="349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7188" name="Line 84"/>
              <p:cNvSpPr>
                <a:spLocks noChangeShapeType="1"/>
              </p:cNvSpPr>
              <p:nvPr/>
            </p:nvSpPr>
            <p:spPr bwMode="auto">
              <a:xfrm flipH="1">
                <a:off x="1429" y="1207"/>
                <a:ext cx="45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7189" name="Group 85"/>
          <p:cNvGrpSpPr>
            <a:grpSpLocks/>
          </p:cNvGrpSpPr>
          <p:nvPr/>
        </p:nvGrpSpPr>
        <p:grpSpPr bwMode="auto">
          <a:xfrm>
            <a:off x="900113" y="6092825"/>
            <a:ext cx="5002212" cy="504825"/>
            <a:chOff x="567" y="3838"/>
            <a:chExt cx="3151" cy="318"/>
          </a:xfrm>
        </p:grpSpPr>
        <p:pic>
          <p:nvPicPr>
            <p:cNvPr id="47190" name="Picture 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838"/>
              <a:ext cx="90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91" name="Text Box 87"/>
            <p:cNvSpPr txBox="1">
              <a:spLocks noChangeArrowheads="1"/>
            </p:cNvSpPr>
            <p:nvPr/>
          </p:nvSpPr>
          <p:spPr bwMode="auto">
            <a:xfrm>
              <a:off x="657" y="3964"/>
              <a:ext cx="5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ru-RU" sz="1400" b="1"/>
                <a:t>-</a:t>
              </a:r>
              <a:r>
                <a:rPr lang="ru-RU" altLang="ru-RU" sz="1400" b="1"/>
                <a:t> </a:t>
              </a:r>
              <a:r>
                <a:rPr lang="en-US" altLang="ru-RU" sz="1400" b="1"/>
                <a:t>2003 </a:t>
              </a:r>
              <a:r>
                <a:rPr lang="ru-RU" altLang="ru-RU" sz="1400" b="1"/>
                <a:t>г.</a:t>
              </a:r>
            </a:p>
          </p:txBody>
        </p:sp>
        <p:sp>
          <p:nvSpPr>
            <p:cNvPr id="47192" name="Text Box 88"/>
            <p:cNvSpPr txBox="1">
              <a:spLocks noChangeArrowheads="1"/>
            </p:cNvSpPr>
            <p:nvPr/>
          </p:nvSpPr>
          <p:spPr bwMode="auto">
            <a:xfrm>
              <a:off x="1338" y="3961"/>
              <a:ext cx="5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ru-RU" sz="1400" b="1"/>
                <a:t>-</a:t>
              </a:r>
              <a:r>
                <a:rPr lang="ru-RU" altLang="ru-RU" sz="1400" b="1"/>
                <a:t> </a:t>
              </a:r>
              <a:r>
                <a:rPr lang="en-US" altLang="ru-RU" sz="1400" b="1"/>
                <a:t>20</a:t>
              </a:r>
              <a:r>
                <a:rPr lang="ru-RU" altLang="ru-RU" sz="1400" b="1"/>
                <a:t>10</a:t>
              </a:r>
              <a:r>
                <a:rPr lang="en-US" altLang="ru-RU" sz="1400" b="1"/>
                <a:t> </a:t>
              </a:r>
              <a:r>
                <a:rPr lang="ru-RU" altLang="ru-RU" sz="1400" b="1"/>
                <a:t>г.</a:t>
              </a:r>
            </a:p>
          </p:txBody>
        </p:sp>
        <p:sp>
          <p:nvSpPr>
            <p:cNvPr id="47193" name="Text Box 89"/>
            <p:cNvSpPr txBox="1">
              <a:spLocks noChangeArrowheads="1"/>
            </p:cNvSpPr>
            <p:nvPr/>
          </p:nvSpPr>
          <p:spPr bwMode="auto">
            <a:xfrm>
              <a:off x="2018" y="3964"/>
              <a:ext cx="5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ru-RU" sz="1400" b="1"/>
                <a:t>-</a:t>
              </a:r>
              <a:r>
                <a:rPr lang="ru-RU" altLang="ru-RU" sz="1400" b="1"/>
                <a:t> </a:t>
              </a:r>
              <a:r>
                <a:rPr lang="en-US" altLang="ru-RU" sz="1400" b="1"/>
                <a:t>20</a:t>
              </a:r>
              <a:r>
                <a:rPr lang="ru-RU" altLang="ru-RU" sz="1400" b="1"/>
                <a:t>12</a:t>
              </a:r>
              <a:r>
                <a:rPr lang="en-US" altLang="ru-RU" sz="1400" b="1"/>
                <a:t> </a:t>
              </a:r>
              <a:r>
                <a:rPr lang="ru-RU" altLang="ru-RU" sz="1400" b="1"/>
                <a:t>г.</a:t>
              </a:r>
            </a:p>
          </p:txBody>
        </p:sp>
        <p:pic>
          <p:nvPicPr>
            <p:cNvPr id="47194" name="Picture 9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838"/>
              <a:ext cx="96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95" name="Picture 91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838"/>
              <a:ext cx="114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96" name="Rectangle 92"/>
            <p:cNvSpPr>
              <a:spLocks noChangeArrowheads="1"/>
            </p:cNvSpPr>
            <p:nvPr/>
          </p:nvSpPr>
          <p:spPr bwMode="auto">
            <a:xfrm>
              <a:off x="2608" y="4019"/>
              <a:ext cx="91" cy="91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97" name="Text Box 93"/>
            <p:cNvSpPr txBox="1">
              <a:spLocks noChangeArrowheads="1"/>
            </p:cNvSpPr>
            <p:nvPr/>
          </p:nvSpPr>
          <p:spPr bwMode="auto">
            <a:xfrm>
              <a:off x="2699" y="3957"/>
              <a:ext cx="10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altLang="ru-RU" sz="1400" b="1"/>
                <a:t>- не обнаружено</a:t>
              </a:r>
            </a:p>
          </p:txBody>
        </p:sp>
      </p:grpSp>
      <p:sp>
        <p:nvSpPr>
          <p:cNvPr id="47198" name="Text Box 94"/>
          <p:cNvSpPr txBox="1">
            <a:spLocks noChangeArrowheads="1"/>
          </p:cNvSpPr>
          <p:nvPr/>
        </p:nvSpPr>
        <p:spPr bwMode="auto">
          <a:xfrm>
            <a:off x="1765300" y="260350"/>
            <a:ext cx="5614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800">
                <a:solidFill>
                  <a:schemeClr val="bg1"/>
                </a:solidFill>
              </a:rPr>
              <a:t>Межгодовая динамика фосфора в воде р. Селенги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нитратного азота в воде  в р. Селенги  и  устьевых участков проток дельты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8213725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828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95288" y="5589588"/>
            <a:ext cx="848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b="1">
                <a:solidFill>
                  <a:schemeClr val="bg1"/>
                </a:solidFill>
              </a:rPr>
              <a:t>– п. Кабанск,       – устье прот. Харауз,     – устье прот. Средняя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23850" y="5661025"/>
            <a:ext cx="287338" cy="287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411413" y="5661025"/>
            <a:ext cx="287337" cy="287338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800">
              <a:solidFill>
                <a:srgbClr val="CC00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35600" y="5661025"/>
            <a:ext cx="287338" cy="2873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3623" r="5498" b="25150"/>
          <a:stretch>
            <a:fillRect/>
          </a:stretch>
        </p:blipFill>
        <p:spPr bwMode="auto">
          <a:xfrm>
            <a:off x="900113" y="1916113"/>
            <a:ext cx="71469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51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нитратного азота в условиях низкой (2003 г.) и повышенной водности (2012 г.)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79388" y="333375"/>
            <a:ext cx="859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нитратного азота в воде  в р. Селенги  и  устьевых участков проток дельты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3595687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5702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176463" y="1479550"/>
            <a:ext cx="99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</a:rPr>
              <a:t>2013 г.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351588" y="1550988"/>
            <a:ext cx="99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аммонийного азота в воде  в р. Селенги  и  устьевых участков проток дельты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8353425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5288" y="5589588"/>
            <a:ext cx="848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b="1">
                <a:solidFill>
                  <a:schemeClr val="bg1"/>
                </a:solidFill>
              </a:rPr>
              <a:t>– п. Кабанск,       – устье прот. Харауз,     – устье прот. Средняя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23850" y="5661025"/>
            <a:ext cx="287338" cy="287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411413" y="5661025"/>
            <a:ext cx="287337" cy="287338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800">
              <a:solidFill>
                <a:srgbClr val="CC00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435600" y="5661025"/>
            <a:ext cx="287338" cy="2873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2575" r="5498" b="25150"/>
          <a:stretch>
            <a:fillRect/>
          </a:stretch>
        </p:blipFill>
        <p:spPr bwMode="auto">
          <a:xfrm>
            <a:off x="1116013" y="1660525"/>
            <a:ext cx="71405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281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аммонийного азота в воде р. Селенги и проток ее дельты в 2003 и 2012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856662" cy="1143000"/>
          </a:xfrm>
        </p:spPr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Распределение биомассы фитопланктона  и биогенных элементов от с. Кабанск до устья проток Харауз (а) и Лобановская (б) </a:t>
            </a:r>
            <a:b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зимний период</a:t>
            </a:r>
            <a:b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395288" y="2205038"/>
          <a:ext cx="4038600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Plot" r:id="rId3" imgW="7948879" imgH="4226357" progId="Grapher.Document">
                  <p:embed/>
                </p:oleObj>
              </mc:Choice>
              <mc:Fallback>
                <p:oleObj name="Plot" r:id="rId3" imgW="7948879" imgH="4226357" progId="Grapher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06" t="-1703" r="-906" b="-1703"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4038600" cy="2147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4716463" y="3357563"/>
          <a:ext cx="4038600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Plot" r:id="rId5" imgW="7659929" imgH="4146804" progId="Grapher.Document">
                  <p:embed/>
                </p:oleObj>
              </mc:Choice>
              <mc:Fallback>
                <p:oleObj name="Plot" r:id="rId5" imgW="7659929" imgH="4146804" progId="Grapher.Document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40" t="-1736" r="-940" b="-1736"/>
                      <a:stretch>
                        <a:fillRect/>
                      </a:stretch>
                    </p:blipFill>
                    <p:spPr bwMode="auto">
                      <a:xfrm>
                        <a:off x="4716463" y="3357563"/>
                        <a:ext cx="4038600" cy="2185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76238" y="575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835150" y="5013325"/>
          <a:ext cx="12636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Plot" r:id="rId7" imgW="2106500" imgH="1507253" progId="Grapher.Document">
                  <p:embed/>
                </p:oleObj>
              </mc:Choice>
              <mc:Fallback>
                <p:oleObj name="Plot" r:id="rId7" imgW="2106500" imgH="1507253" progId="Grapher.Documen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013325"/>
                        <a:ext cx="1263650" cy="903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66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032000" y="16224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640513" y="2774950"/>
            <a:ext cx="34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минерального и органического фосфора и биомасса фитопланктона в воде р. Селенги (п. Кабанск) и  устьях проток дельты </a:t>
            </a:r>
            <a:b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altLang="ru-RU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256212" cy="3097212"/>
          </a:xfrm>
          <a:prstGeom prst="rect">
            <a:avLst/>
          </a:prstGeom>
          <a:noFill/>
          <a:ln w="12700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581525" y="1987550"/>
            <a:ext cx="623888" cy="273050"/>
          </a:xfrm>
          <a:prstGeom prst="rect">
            <a:avLst/>
          </a:prstGeom>
          <a:noFill/>
          <a:ln w="12700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100"/>
              <a:t>14 300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5027613" y="2227263"/>
            <a:ext cx="222250" cy="77787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19113" y="5392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58750" y="5608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900113" y="5373688"/>
            <a:ext cx="287337" cy="2873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2824163" y="553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346450" y="5373688"/>
            <a:ext cx="288925" cy="288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5703888" y="54657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1800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5940425" y="537368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166813" y="5321300"/>
            <a:ext cx="98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Р мин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616325" y="5300663"/>
            <a:ext cx="97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Р орг.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208713" y="5294313"/>
            <a:ext cx="210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фитопланктон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Численность (</a:t>
            </a:r>
            <a:r>
              <a:rPr lang="en-US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и биомасса (</a:t>
            </a:r>
            <a:r>
              <a:rPr lang="en-US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фитопланктона  в протоке Харауз в июле в годы различной водности</a:t>
            </a:r>
            <a:b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(2010 - низкая водность, 2012-2013 – повышенная)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89138"/>
            <a:ext cx="538321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данного проекта – исследование гидрологических, химических и биологических показателей в дельте р. Селенги и оценка качества ее вод в современный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5" name="Rectangle 40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</a:rPr>
              <a:t>Экологическая характеристика и качество вод проток дельты р. Селенга </a:t>
            </a:r>
            <a:r>
              <a:rPr lang="en-US" altLang="ru-RU" sz="2000" b="1">
                <a:solidFill>
                  <a:schemeClr val="bg1"/>
                </a:solidFill>
              </a:rPr>
              <a:t>2010-2014 </a:t>
            </a:r>
            <a:r>
              <a:rPr lang="ru-RU" altLang="ru-RU" sz="2000" b="1">
                <a:solidFill>
                  <a:schemeClr val="bg1"/>
                </a:solidFill>
              </a:rPr>
              <a:t>гг. (Оксиюк и др., 1993)</a:t>
            </a:r>
            <a:r>
              <a:rPr lang="ru-RU" altLang="ru-RU" sz="2000" b="1"/>
              <a:t> </a:t>
            </a:r>
            <a:br>
              <a:rPr lang="ru-RU" altLang="ru-RU" sz="2000" b="1"/>
            </a:br>
            <a:endParaRPr lang="ru-RU" altLang="ru-RU" sz="2000" b="1"/>
          </a:p>
        </p:txBody>
      </p:sp>
      <p:graphicFrame>
        <p:nvGraphicFramePr>
          <p:cNvPr id="48539" name="Group 411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5475288"/>
        </p:xfrm>
        <a:graphic>
          <a:graphicData uri="http://schemas.openxmlformats.org/drawingml/2006/table">
            <a:tbl>
              <a:tblPr/>
              <a:tblGrid>
                <a:gridCol w="1630363"/>
                <a:gridCol w="1025525"/>
                <a:gridCol w="992187"/>
                <a:gridCol w="1189038"/>
                <a:gridCol w="1071562"/>
                <a:gridCol w="1106488"/>
                <a:gridCol w="1214437"/>
              </a:tblGrid>
              <a:tr h="501650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Показатели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Харауз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Колпинная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класс качества воды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зима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лето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зима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лето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Харауз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Колпинная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NH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</a:t>
                      </a:r>
                      <a:r>
                        <a:rPr kumimoji="0" lang="ru-RU" alt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мг 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0,02-0,04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0,04-0,15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0,61-1,51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0,12-0,27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 – грязная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r>
                        <a:rPr kumimoji="0" lang="ru-RU" alt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</a:t>
                      </a:r>
                      <a:r>
                        <a:rPr kumimoji="0" lang="ru-RU" alt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мг 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0,50-0,80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0,01-0,25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0,10-0,14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0,05-0,15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чистая- 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загрязненная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3-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мкг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12-42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1-29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3-19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3-30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общ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30-52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77-210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56-71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30-87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загрязненная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слабо 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загрязненная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 насыщ.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53-67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90-101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4-8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77-109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чистая- 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предельно грязная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БПК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мг О</a:t>
                      </a:r>
                      <a:r>
                        <a:rPr kumimoji="0" lang="ru-RU" altLang="ru-RU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1,0-1,8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1,5-2,7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2,4-2,8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1,2-2,5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загрязненная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загрязненная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Биомасса фитопланктона, мг/л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0,2-0,8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1,0-5,0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(макс. 37)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14,0-16,0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(макс.32,0)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1,0-5,0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чистая- 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грязная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чистая- грязная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</a:rPr>
              <a:t>Микробиологическая и</a:t>
            </a:r>
            <a:r>
              <a:rPr lang="ru-RU" altLang="ru-RU" sz="4000" b="1">
                <a:solidFill>
                  <a:schemeClr val="bg1"/>
                </a:solidFill>
              </a:rPr>
              <a:t> </a:t>
            </a:r>
            <a:r>
              <a:rPr lang="ru-RU" altLang="ru-RU" sz="2000" b="1">
                <a:solidFill>
                  <a:schemeClr val="bg1"/>
                </a:solidFill>
              </a:rPr>
              <a:t>санитарно-бактериологическая характеристика вод дельты р. Селенги,  июль 2013-2014 гг.</a:t>
            </a:r>
            <a:br>
              <a:rPr lang="ru-RU" altLang="ru-RU" sz="2000" b="1">
                <a:solidFill>
                  <a:schemeClr val="bg1"/>
                </a:solidFill>
              </a:rPr>
            </a:b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altLang="ru-RU" sz="1800"/>
          </a:p>
        </p:txBody>
      </p:sp>
      <p:graphicFrame>
        <p:nvGraphicFramePr>
          <p:cNvPr id="53549" name="Group 301"/>
          <p:cNvGraphicFramePr>
            <a:graphicFrameLocks noGrp="1"/>
          </p:cNvGraphicFramePr>
          <p:nvPr/>
        </p:nvGraphicFramePr>
        <p:xfrm>
          <a:off x="755650" y="2011363"/>
          <a:ext cx="7777163" cy="3568700"/>
        </p:xfrm>
        <a:graphic>
          <a:graphicData uri="http://schemas.openxmlformats.org/drawingml/2006/table">
            <a:tbl>
              <a:tblPr/>
              <a:tblGrid>
                <a:gridCol w="2686050"/>
                <a:gridCol w="1141413"/>
                <a:gridCol w="1314450"/>
                <a:gridCol w="1317625"/>
                <a:gridCol w="1317625"/>
              </a:tblGrid>
              <a:tr h="38100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Станция наблюдения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ОКБ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ТКБ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Enterococcus</a:t>
                      </a:r>
                      <a:endParaRPr kumimoji="0" lang="en-US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ОМЧ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КОЕ/100 мл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КОЕ/100 мл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КОЕ/100 мл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КОЕ/1 мл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Селенга (пос. Мурзино)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389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56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788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Левобережная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247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2820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Харауз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184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118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644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Колпинная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72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146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586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Средняя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246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634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Северная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124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780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Устье прот. Лобановская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960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545" name="Rectangle 297"/>
          <p:cNvSpPr>
            <a:spLocks noChangeArrowheads="1"/>
          </p:cNvSpPr>
          <p:nvPr/>
        </p:nvSpPr>
        <p:spPr bwMode="auto">
          <a:xfrm>
            <a:off x="0" y="4845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Выводы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Снижение водности р. Селенги привело к изменению стока по протокам дельты, регистрируется заболачивание мелких проток;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Минерализация воды в протоках определяется изменением водности, относительный состав главных ионов остается стабильным, при этом регистрируется повышение в воде концентраций сульфатов.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Повышенные концентрации тяжелых металлов наблюдаются при низкой водности, их содержание может превышать нормы ПДК для водоемов рыбохозяйственного назначения в 2-8 раз.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Концентрации биогенных элементов в протоках дельты изменяются в широких пределах и определяются сезонной и межгодовой динамикой водного стока и уровнем развития фитопланктона. По содержанию минеральных форм азота и фосфора воды в протоках в основном соответствуют 2-3 классу качества вод.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Уровень развития фитопланктона в протоках в основном характерен для мезотрофных водоемов, при этом в условиях повышенной водности он может соответствовать олиготрофным, 2 классу качества. При низкой водности и высоком содержании фитопланктона качество воды снижается до грязной – 5 класса качества.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1800">
                <a:solidFill>
                  <a:schemeClr val="bg1"/>
                </a:solidFill>
              </a:rPr>
              <a:t>По санитарно-бактериологическим показателям вода в протоках не соответствует  нормам нецентрализованного водоснабжения и использованию в целях рекреации.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alt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⨰⨸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3888" r="3870" b="5183"/>
          <a:stretch>
            <a:fillRect/>
          </a:stretch>
        </p:blipFill>
        <p:spPr bwMode="auto">
          <a:xfrm>
            <a:off x="900113" y="1268413"/>
            <a:ext cx="6319837" cy="4268787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71550" y="5516563"/>
            <a:ext cx="687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отбора проб в дельте р. Селенги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  <a:noFill/>
          <a:ln/>
        </p:spPr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Долговременные тенденции стока р. Селенги (1) и</a:t>
            </a: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притока воды в оз. Байкал (2), значения показателей выражены в модульных коэффициентах (к)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6459537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Сумма ионов  (мг/л) в воде  в р. Селенги  и  устьевых участков проток дельты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8569325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0825" y="5445125"/>
            <a:ext cx="831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chemeClr val="bg1"/>
                </a:solidFill>
              </a:rPr>
              <a:t> </a:t>
            </a:r>
            <a:endParaRPr lang="ru-RU" altLang="ru-RU" sz="1800" b="1">
              <a:solidFill>
                <a:schemeClr val="bg1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5288" y="5589588"/>
            <a:ext cx="848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b="1">
                <a:solidFill>
                  <a:schemeClr val="bg1"/>
                </a:solidFill>
              </a:rPr>
              <a:t>– п. Кабанск,       – устье прот. Харауз,     – устье прот. Средняя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23850" y="5661025"/>
            <a:ext cx="287338" cy="287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411413" y="5661025"/>
            <a:ext cx="287337" cy="287338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800">
              <a:solidFill>
                <a:srgbClr val="CC00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435600" y="5661025"/>
            <a:ext cx="287338" cy="2873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Межгодовые изменения суммы ионов (мг/л) в воде р. Селенги и проток ее дельты в июле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533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</a:rPr>
              <a:t>Концентрация железа (а) и марганца (б) в воде р. Селенги и протоках дельты, мг/дм</a:t>
            </a:r>
            <a:r>
              <a:rPr lang="ru-RU" altLang="ru-RU" sz="2000" b="1" baseline="3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63713" y="141287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927850" y="3351213"/>
            <a:ext cx="34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127625" y="1911350"/>
            <a:ext cx="336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</a:rPr>
              <a:t>ПДК</a:t>
            </a:r>
            <a:r>
              <a:rPr lang="ru-RU" altLang="ru-RU" b="1" baseline="-25000">
                <a:solidFill>
                  <a:schemeClr val="bg1"/>
                </a:solidFill>
              </a:rPr>
              <a:t>рыб.хоз.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r>
              <a:rPr lang="en-US" altLang="ru-RU" b="1">
                <a:solidFill>
                  <a:schemeClr val="bg1"/>
                </a:solidFill>
              </a:rPr>
              <a:t>Fe</a:t>
            </a:r>
            <a:r>
              <a:rPr lang="ru-RU" altLang="ru-RU" b="1">
                <a:solidFill>
                  <a:schemeClr val="bg1"/>
                </a:solidFill>
              </a:rPr>
              <a:t> – 0,1 мг/дм</a:t>
            </a:r>
            <a:r>
              <a:rPr lang="ru-RU" altLang="ru-RU" b="1" baseline="30000">
                <a:solidFill>
                  <a:schemeClr val="bg1"/>
                </a:solidFill>
              </a:rPr>
              <a:t>3</a:t>
            </a:r>
            <a:r>
              <a:rPr lang="en-US" altLang="ru-RU" b="1">
                <a:solidFill>
                  <a:schemeClr val="bg1"/>
                </a:solidFill>
              </a:rPr>
              <a:t> 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343525" y="2559050"/>
            <a:ext cx="220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b="1">
                <a:solidFill>
                  <a:schemeClr val="bg1"/>
                </a:solidFill>
              </a:rPr>
              <a:t>Mn – 0.01</a:t>
            </a:r>
            <a:r>
              <a:rPr lang="ru-RU" altLang="ru-RU" b="1">
                <a:solidFill>
                  <a:schemeClr val="bg1"/>
                </a:solidFill>
              </a:rPr>
              <a:t> мг/дм</a:t>
            </a:r>
            <a:r>
              <a:rPr lang="ru-RU" altLang="ru-RU" b="1" baseline="30000">
                <a:solidFill>
                  <a:schemeClr val="bg1"/>
                </a:solidFill>
              </a:rPr>
              <a:t>3</a:t>
            </a:r>
            <a:endParaRPr lang="ru-RU" altLang="ru-RU" b="1">
              <a:solidFill>
                <a:schemeClr val="bg1"/>
              </a:solidFill>
            </a:endParaRPr>
          </a:p>
        </p:txBody>
      </p:sp>
      <p:pic>
        <p:nvPicPr>
          <p:cNvPr id="40971" name="Диаграмма 1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4779963" cy="250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72" name="Диаграм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860800"/>
            <a:ext cx="47815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>
                <a:solidFill>
                  <a:schemeClr val="bg1"/>
                </a:solidFill>
              </a:rPr>
              <a:t>Концентрация меди (а) и цинка (б) в воде р. Селенги и протоках дельты, мг/дм</a:t>
            </a:r>
            <a:r>
              <a:rPr lang="ru-RU" altLang="ru-RU" sz="2000" b="1" baseline="3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292725" y="1989138"/>
            <a:ext cx="354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b="1">
                <a:solidFill>
                  <a:schemeClr val="bg1"/>
                </a:solidFill>
              </a:rPr>
              <a:t>ПДК</a:t>
            </a:r>
            <a:r>
              <a:rPr lang="ru-RU" altLang="ru-RU" b="1" baseline="-25000">
                <a:solidFill>
                  <a:schemeClr val="bg1"/>
                </a:solidFill>
              </a:rPr>
              <a:t>рыб.хоз.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r>
              <a:rPr lang="en-US" altLang="ru-RU" b="1">
                <a:solidFill>
                  <a:schemeClr val="bg1"/>
                </a:solidFill>
              </a:rPr>
              <a:t>Cu</a:t>
            </a:r>
            <a:r>
              <a:rPr lang="ru-RU" altLang="ru-RU" b="1">
                <a:solidFill>
                  <a:schemeClr val="bg1"/>
                </a:solidFill>
              </a:rPr>
              <a:t> – 0,</a:t>
            </a:r>
            <a:r>
              <a:rPr lang="en-US" altLang="ru-RU" b="1">
                <a:solidFill>
                  <a:schemeClr val="bg1"/>
                </a:solidFill>
              </a:rPr>
              <a:t>00</a:t>
            </a:r>
            <a:r>
              <a:rPr lang="ru-RU" altLang="ru-RU" b="1">
                <a:solidFill>
                  <a:schemeClr val="bg1"/>
                </a:solidFill>
              </a:rPr>
              <a:t>1мг/дм</a:t>
            </a:r>
            <a:r>
              <a:rPr lang="ru-RU" altLang="ru-RU" b="1" baseline="30000">
                <a:solidFill>
                  <a:schemeClr val="bg1"/>
                </a:solidFill>
              </a:rPr>
              <a:t>3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292725" y="2636838"/>
            <a:ext cx="214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ru-RU" b="1">
                <a:solidFill>
                  <a:schemeClr val="bg1"/>
                </a:solidFill>
              </a:rPr>
              <a:t>Zn – 0.01</a:t>
            </a:r>
            <a:r>
              <a:rPr lang="ru-RU" altLang="ru-RU" b="1">
                <a:solidFill>
                  <a:schemeClr val="bg1"/>
                </a:solidFill>
              </a:rPr>
              <a:t> мг/дм</a:t>
            </a:r>
            <a:r>
              <a:rPr lang="ru-RU" altLang="ru-RU" b="1" baseline="30000">
                <a:solidFill>
                  <a:schemeClr val="bg1"/>
                </a:solidFill>
              </a:rPr>
              <a:t>3</a:t>
            </a:r>
            <a:endParaRPr lang="ru-RU" altLang="ru-RU" b="1">
              <a:solidFill>
                <a:schemeClr val="bg1"/>
              </a:solidFill>
            </a:endParaRPr>
          </a:p>
        </p:txBody>
      </p:sp>
      <p:pic>
        <p:nvPicPr>
          <p:cNvPr id="41993" name="Диаграмма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4713288" cy="267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94" name="Диаграмма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644900"/>
            <a:ext cx="46577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494463" y="3135313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77825" y="11191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Концентрации минерального фосфора в воде  в р. Селенги  и  устьевых участков проток дельты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05038"/>
            <a:ext cx="8135937" cy="273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5288" y="5589588"/>
            <a:ext cx="848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ja-JP" b="1">
                <a:solidFill>
                  <a:schemeClr val="bg1"/>
                </a:solidFill>
              </a:rPr>
              <a:t>– п. Кабанск,       – устье прот. Харауз,     – устье прот. Средняя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23850" y="5661025"/>
            <a:ext cx="287338" cy="2873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411413" y="5661025"/>
            <a:ext cx="287337" cy="287338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z="1800">
              <a:solidFill>
                <a:srgbClr val="CC00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5435600" y="5661025"/>
            <a:ext cx="287338" cy="2873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Macintosh PowerPoint</Application>
  <PresentationFormat>Экран (4:3)</PresentationFormat>
  <Paragraphs>173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Оформление по умолчанию</vt:lpstr>
      <vt:lpstr>Grapher Plot Document</vt:lpstr>
      <vt:lpstr>Результаты мониторинга качества воды дельты реки Селенги </vt:lpstr>
      <vt:lpstr>Презентация PowerPoint</vt:lpstr>
      <vt:lpstr>Презентация PowerPoint</vt:lpstr>
      <vt:lpstr>Долговременные тенденции стока р. Селенги (1) и притока воды в оз. Байкал (2), значения показателей выражены в модульных коэффициентах (к)</vt:lpstr>
      <vt:lpstr>Сумма ионов  (мг/л) в воде  в р. Селенги  и  устьевых участков проток дельты</vt:lpstr>
      <vt:lpstr>Межгодовые изменения суммы ионов (мг/л) в воде р. Селенги и проток ее дельты в июле</vt:lpstr>
      <vt:lpstr>Концентрация железа (а) и марганца (б) в воде р. Селенги и протоках дельты, мг/дм3</vt:lpstr>
      <vt:lpstr>Концентрация меди (а) и цинка (б) в воде р. Селенги и протоках дельты, мг/дм3</vt:lpstr>
      <vt:lpstr>Концентрации минерального фосфора в воде  в р. Селенги  и  устьевых участков проток дельты</vt:lpstr>
      <vt:lpstr>Презентация PowerPoint</vt:lpstr>
      <vt:lpstr>Презентация PowerPoint</vt:lpstr>
      <vt:lpstr>Концентрации нитратного азота в воде  в р. Селенги  и  устьевых участков проток дельты</vt:lpstr>
      <vt:lpstr>Презентация PowerPoint</vt:lpstr>
      <vt:lpstr>Презентация PowerPoint</vt:lpstr>
      <vt:lpstr>Концентрации аммонийного азота в воде  в р. Селенги  и  устьевых участков проток дельты</vt:lpstr>
      <vt:lpstr>Презентация PowerPoint</vt:lpstr>
      <vt:lpstr>Распределение биомассы фитопланктона  и биогенных элементов от с. Кабанск до устья проток Харауз (а) и Лобановская (б)  в зимний период </vt:lpstr>
      <vt:lpstr>Концентрации минерального и органического фосфора и биомасса фитопланктона в воде р. Селенги (п. Кабанск) и  устьях проток дельты  </vt:lpstr>
      <vt:lpstr>Численность (N) и биомасса (B) фитопланктона  в протоке Харауз в июле в годы различной водности  (2010 - низкая водность, 2012-2013 – повышенная)</vt:lpstr>
      <vt:lpstr>Экологическая характеристика и качество вод проток дельты р. Селенга 2010-2014 гг. (Оксиюк и др., 1993)  </vt:lpstr>
      <vt:lpstr>Микробиологическая и санитарно-бактериологическая характеристика вод дельты р. Селенги,  июль 2013-2014 гг.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качества воды дельты реки Селенги </dc:title>
  <dc:creator>skudelya@yandex.ru</dc:creator>
  <cp:lastModifiedBy>skudelya@yandex.ru</cp:lastModifiedBy>
  <cp:revision>1</cp:revision>
  <dcterms:created xsi:type="dcterms:W3CDTF">2015-08-05T03:49:41Z</dcterms:created>
  <dcterms:modified xsi:type="dcterms:W3CDTF">2015-08-05T03:49:53Z</dcterms:modified>
</cp:coreProperties>
</file>